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78" r:id="rId3"/>
    <p:sldId id="266" r:id="rId4"/>
    <p:sldId id="272" r:id="rId5"/>
    <p:sldId id="273" r:id="rId6"/>
    <p:sldId id="267" r:id="rId7"/>
    <p:sldId id="263" r:id="rId8"/>
    <p:sldId id="285" r:id="rId9"/>
    <p:sldId id="257" r:id="rId10"/>
    <p:sldId id="260" r:id="rId11"/>
    <p:sldId id="259" r:id="rId12"/>
    <p:sldId id="261" r:id="rId13"/>
    <p:sldId id="262" r:id="rId14"/>
    <p:sldId id="289" r:id="rId15"/>
    <p:sldId id="279" r:id="rId16"/>
    <p:sldId id="258" r:id="rId17"/>
    <p:sldId id="283" r:id="rId18"/>
    <p:sldId id="264" r:id="rId19"/>
    <p:sldId id="277" r:id="rId20"/>
    <p:sldId id="265" r:id="rId21"/>
    <p:sldId id="271" r:id="rId22"/>
    <p:sldId id="286" r:id="rId23"/>
    <p:sldId id="280" r:id="rId24"/>
    <p:sldId id="288" r:id="rId25"/>
    <p:sldId id="281" r:id="rId26"/>
    <p:sldId id="268" r:id="rId27"/>
    <p:sldId id="287" r:id="rId28"/>
    <p:sldId id="269" r:id="rId29"/>
    <p:sldId id="276" r:id="rId30"/>
    <p:sldId id="274" r:id="rId31"/>
    <p:sldId id="275" r:id="rId32"/>
    <p:sldId id="282" r:id="rId33"/>
  </p:sldIdLst>
  <p:sldSz cx="9144000" cy="6858000" type="screen4x3"/>
  <p:notesSz cx="6858000"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943" autoAdjust="0"/>
  </p:normalViewPr>
  <p:slideViewPr>
    <p:cSldViewPr>
      <p:cViewPr>
        <p:scale>
          <a:sx n="70" d="100"/>
          <a:sy n="70" d="100"/>
        </p:scale>
        <p:origin x="-138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9900"/>
          </a:xfrm>
          <a:prstGeom prst="rect">
            <a:avLst/>
          </a:prstGeom>
        </p:spPr>
        <p:txBody>
          <a:bodyPr vert="horz" lIns="91440" tIns="45720" rIns="91440" bIns="45720" rtlCol="0"/>
          <a:lstStyle>
            <a:lvl1pPr algn="r">
              <a:defRPr sz="1200"/>
            </a:lvl1pPr>
          </a:lstStyle>
          <a:p>
            <a:fld id="{8BA6A624-5A28-4DD1-8A9B-125D0BF1A6E2}" type="datetimeFigureOut">
              <a:rPr lang="en-US" smtClean="0"/>
              <a:pPr/>
              <a:t>1/2/2017</a:t>
            </a:fld>
            <a:endParaRPr lang="en-US"/>
          </a:p>
        </p:txBody>
      </p:sp>
      <p:sp>
        <p:nvSpPr>
          <p:cNvPr id="4" name="Footer Placeholder 3"/>
          <p:cNvSpPr>
            <a:spLocks noGrp="1"/>
          </p:cNvSpPr>
          <p:nvPr>
            <p:ph type="ftr" sz="quarter" idx="2"/>
          </p:nvPr>
        </p:nvSpPr>
        <p:spPr>
          <a:xfrm>
            <a:off x="0" y="8910638"/>
            <a:ext cx="297180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10638"/>
            <a:ext cx="2971800" cy="469900"/>
          </a:xfrm>
          <a:prstGeom prst="rect">
            <a:avLst/>
          </a:prstGeom>
        </p:spPr>
        <p:txBody>
          <a:bodyPr vert="horz" lIns="91440" tIns="45720" rIns="91440" bIns="45720" rtlCol="0" anchor="b"/>
          <a:lstStyle>
            <a:lvl1pPr algn="r">
              <a:defRPr sz="1200"/>
            </a:lvl1pPr>
          </a:lstStyle>
          <a:p>
            <a:fld id="{7AE77DBA-79A8-4064-A104-2DA4AB9CEA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9900"/>
          </a:xfrm>
          <a:prstGeom prst="rect">
            <a:avLst/>
          </a:prstGeom>
        </p:spPr>
        <p:txBody>
          <a:bodyPr vert="horz" lIns="91440" tIns="45720" rIns="91440" bIns="45720" rtlCol="0"/>
          <a:lstStyle>
            <a:lvl1pPr algn="r">
              <a:defRPr sz="1200"/>
            </a:lvl1pPr>
          </a:lstStyle>
          <a:p>
            <a:fld id="{7E3D06F7-55B3-49B4-BEAB-DAB53011FFF2}" type="datetimeFigureOut">
              <a:rPr lang="en-US" smtClean="0"/>
              <a:pPr/>
              <a:t>1/2/2017</a:t>
            </a:fld>
            <a:endParaRPr lang="en-US"/>
          </a:p>
        </p:txBody>
      </p:sp>
      <p:sp>
        <p:nvSpPr>
          <p:cNvPr id="4" name="Slide Image Placeholder 3"/>
          <p:cNvSpPr>
            <a:spLocks noGrp="1" noRot="1" noChangeAspect="1"/>
          </p:cNvSpPr>
          <p:nvPr>
            <p:ph type="sldImg" idx="2"/>
          </p:nvPr>
        </p:nvSpPr>
        <p:spPr>
          <a:xfrm>
            <a:off x="1082675" y="703263"/>
            <a:ext cx="46926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56113"/>
            <a:ext cx="5486400" cy="4222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0638"/>
            <a:ext cx="297180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10638"/>
            <a:ext cx="2971800" cy="469900"/>
          </a:xfrm>
          <a:prstGeom prst="rect">
            <a:avLst/>
          </a:prstGeom>
        </p:spPr>
        <p:txBody>
          <a:bodyPr vert="horz" lIns="91440" tIns="45720" rIns="91440" bIns="45720" rtlCol="0" anchor="b"/>
          <a:lstStyle>
            <a:lvl1pPr algn="r">
              <a:defRPr sz="1200"/>
            </a:lvl1pPr>
          </a:lstStyle>
          <a:p>
            <a:fld id="{F8151702-CF44-4DE1-AEC4-4F02CD352D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703263"/>
            <a:ext cx="4692650" cy="35194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151702-CF44-4DE1-AEC4-4F02CD352D9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29703E-AB92-4782-981E-B018D7CA39CB}" type="datetimeFigureOut">
              <a:rPr lang="en-US" smtClean="0"/>
              <a:pPr/>
              <a:t>1/2/2017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75835CA-AD78-47DE-A0B7-58AAB5CBDD9F}" type="slidenum">
              <a:rPr lang="en-US" smtClean="0"/>
              <a:pPr/>
              <a:t>‹#›</a:t>
            </a:fld>
            <a:endParaRPr lang="en-US"/>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381000" y="1066800"/>
            <a:ext cx="8305800" cy="49530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9703E-AB92-4782-981E-B018D7CA39CB}"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835CA-AD78-47DE-A0B7-58AAB5CBDD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9703E-AB92-4782-981E-B018D7CA39CB}"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835CA-AD78-47DE-A0B7-58AAB5CBDD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39762"/>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3129703E-AB92-4782-981E-B018D7CA39CB}"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835CA-AD78-47DE-A0B7-58AAB5CBDD9F}" type="slidenum">
              <a:rPr lang="en-US" smtClean="0"/>
              <a:pPr/>
              <a:t>‹#›</a:t>
            </a:fld>
            <a:endParaRPr lang="en-US"/>
          </a:p>
        </p:txBody>
      </p:sp>
      <p:sp>
        <p:nvSpPr>
          <p:cNvPr id="8" name="Content Placeholder 7"/>
          <p:cNvSpPr>
            <a:spLocks noGrp="1"/>
          </p:cNvSpPr>
          <p:nvPr>
            <p:ph sz="quarter" idx="1"/>
          </p:nvPr>
        </p:nvSpPr>
        <p:spPr>
          <a:xfrm>
            <a:off x="381000" y="990600"/>
            <a:ext cx="8305800" cy="50292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1"/>
            <a:ext cx="7772400" cy="1362075"/>
          </a:xfrm>
        </p:spPr>
        <p:txBody>
          <a:bodyPr anchor="b" anchorCtr="0"/>
          <a:lstStyle>
            <a:lvl1pPr algn="ctr">
              <a:buNone/>
              <a:defRPr sz="4000" b="0" cap="none"/>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29703E-AB92-4782-981E-B018D7CA39CB}" type="datetimeFigureOut">
              <a:rPr lang="en-US" smtClean="0"/>
              <a:pPr/>
              <a:t>1/2/2017</a:t>
            </a:fld>
            <a:endParaRPr lang="en-US"/>
          </a:p>
        </p:txBody>
      </p:sp>
      <p:sp>
        <p:nvSpPr>
          <p:cNvPr id="5" name="Footer Placeholder 4"/>
          <p:cNvSpPr>
            <a:spLocks noGrp="1"/>
          </p:cNvSpPr>
          <p:nvPr>
            <p:ph type="ftr" sz="quarter" idx="11"/>
          </p:nvPr>
        </p:nvSpPr>
        <p:spPr>
          <a:xfrm>
            <a:off x="800101" y="6172200"/>
            <a:ext cx="4000500" cy="457200"/>
          </a:xfrm>
        </p:spPr>
        <p:txBody>
          <a:bodyPr/>
          <a:lstStyle/>
          <a:p>
            <a:endParaRPr lang="en-US"/>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75835CA-AD78-47DE-A0B7-58AAB5CBDD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3129703E-AB92-4782-981E-B018D7CA39CB}"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835CA-AD78-47DE-A0B7-58AAB5CBDD9F}" type="slidenum">
              <a:rPr lang="en-US" smtClean="0"/>
              <a:pPr/>
              <a:t>‹#›</a:t>
            </a:fld>
            <a:endParaRPr lang="en-US"/>
          </a:p>
        </p:txBody>
      </p:sp>
      <p:sp>
        <p:nvSpPr>
          <p:cNvPr id="9" name="Content Placeholder 8"/>
          <p:cNvSpPr>
            <a:spLocks noGrp="1"/>
          </p:cNvSpPr>
          <p:nvPr>
            <p:ph sz="quarter" idx="1"/>
          </p:nvPr>
        </p:nvSpPr>
        <p:spPr>
          <a:xfrm>
            <a:off x="457200" y="1447800"/>
            <a:ext cx="38862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495801" y="1447800"/>
            <a:ext cx="4187191"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1"/>
            <a:ext cx="8305800" cy="565150"/>
          </a:xfrm>
        </p:spPr>
        <p:txBody>
          <a:bodyPr anchor="b" anchorCtr="0"/>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81000" y="1447800"/>
            <a:ext cx="381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419600" y="1447800"/>
            <a:ext cx="4267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3129703E-AB92-4782-981E-B018D7CA39CB}" type="datetimeFigureOut">
              <a:rPr lang="en-US" smtClean="0"/>
              <a:pPr/>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835CA-AD78-47DE-A0B7-58AAB5CBDD9F}" type="slidenum">
              <a:rPr lang="en-US" smtClean="0"/>
              <a:pPr/>
              <a:t>‹#›</a:t>
            </a:fld>
            <a:endParaRPr lang="en-US"/>
          </a:p>
        </p:txBody>
      </p:sp>
      <p:sp>
        <p:nvSpPr>
          <p:cNvPr id="11" name="Content Placeholder 10"/>
          <p:cNvSpPr>
            <a:spLocks noGrp="1"/>
          </p:cNvSpPr>
          <p:nvPr>
            <p:ph sz="half" idx="2"/>
          </p:nvPr>
        </p:nvSpPr>
        <p:spPr>
          <a:xfrm>
            <a:off x="381000" y="2247900"/>
            <a:ext cx="3810000" cy="38862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4"/>
          </p:nvPr>
        </p:nvSpPr>
        <p:spPr>
          <a:xfrm>
            <a:off x="4419600" y="2247900"/>
            <a:ext cx="4267200" cy="38862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3129703E-AB92-4782-981E-B018D7CA39CB}" type="datetimeFigureOut">
              <a:rPr lang="en-US" smtClean="0"/>
              <a:pPr/>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835CA-AD78-47DE-A0B7-58AAB5CBDD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703E-AB92-4782-981E-B018D7CA39CB}" type="datetimeFigureOut">
              <a:rPr lang="en-US" smtClean="0"/>
              <a:pPr/>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835CA-AD78-47DE-A0B7-58AAB5CBDD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4800" y="273050"/>
            <a:ext cx="8382000" cy="1143000"/>
          </a:xfrm>
        </p:spPr>
        <p:txBody>
          <a:bodyPr anchor="b" anchorCtr="0"/>
          <a:lstStyle>
            <a:lvl1pPr algn="l">
              <a:buNone/>
              <a:defRPr sz="4000" b="0"/>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304800" y="1600200"/>
            <a:ext cx="25146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29703E-AB92-4782-981E-B018D7CA39CB}"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835CA-AD78-47DE-A0B7-58AAB5CBDD9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29703E-AB92-4782-981E-B018D7CA39CB}" type="datetimeFigureOut">
              <a:rPr lang="en-US" smtClean="0"/>
              <a:pPr/>
              <a:t>1/2/2017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75835CA-AD78-47DE-A0B7-58AAB5CBDD9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81000" y="274638"/>
            <a:ext cx="8305800" cy="563562"/>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81000" y="990600"/>
            <a:ext cx="8305800" cy="50292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29703E-AB92-4782-981E-B018D7CA39CB}" type="datetimeFigureOut">
              <a:rPr lang="en-US" smtClean="0"/>
              <a:pPr/>
              <a:t>1/2/2017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75835CA-AD78-47DE-A0B7-58AAB5CBDD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000" kern="1200">
          <a:solidFill>
            <a:srgbClr val="002060"/>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752600"/>
          </a:xfrm>
        </p:spPr>
        <p:txBody>
          <a:bodyPr>
            <a:normAutofit/>
          </a:bodyPr>
          <a:lstStyle/>
          <a:p>
            <a:r>
              <a:rPr lang="en-US" sz="4000" dirty="0" smtClean="0">
                <a:latin typeface="Times New Roman" pitchFamily="18" charset="0"/>
                <a:cs typeface="Times New Roman" pitchFamily="18" charset="0"/>
              </a:rPr>
              <a:t>Brown County Beekeepers Association</a:t>
            </a:r>
            <a:endParaRPr lang="en-US" sz="4000" dirty="0">
              <a:latin typeface="Times New Roman" pitchFamily="18" charset="0"/>
              <a:cs typeface="Times New Roman" pitchFamily="18" charset="0"/>
            </a:endParaRPr>
          </a:p>
        </p:txBody>
      </p:sp>
      <p:sp>
        <p:nvSpPr>
          <p:cNvPr id="2" name="Title 1"/>
          <p:cNvSpPr>
            <a:spLocks noGrp="1"/>
          </p:cNvSpPr>
          <p:nvPr>
            <p:ph type="ctrTitle"/>
          </p:nvPr>
        </p:nvSpPr>
        <p:spPr>
          <a:xfrm>
            <a:off x="685800" y="1524001"/>
            <a:ext cx="7772400" cy="1470025"/>
          </a:xfrm>
        </p:spPr>
        <p:txBody>
          <a:bodyPr/>
          <a:lstStyle/>
          <a:p>
            <a:r>
              <a:rPr lang="en-US" dirty="0" smtClean="0"/>
              <a:t>Getting Started in Beekeeping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Beginning of Modern Beekeeping	</a:t>
            </a:r>
            <a:endParaRPr lang="en-US" dirty="0">
              <a:cs typeface="Times New Roman" pitchFamily="18" charset="0"/>
            </a:endParaRPr>
          </a:p>
        </p:txBody>
      </p:sp>
      <p:sp>
        <p:nvSpPr>
          <p:cNvPr id="3" name="Content Placeholder 2"/>
          <p:cNvSpPr>
            <a:spLocks noGrp="1"/>
          </p:cNvSpPr>
          <p:nvPr>
            <p:ph sz="quarter" idx="1"/>
          </p:nvPr>
        </p:nvSpPr>
        <p:spPr>
          <a:xfrm>
            <a:off x="457200" y="1295400"/>
            <a:ext cx="6019800" cy="5257800"/>
          </a:xfrm>
        </p:spPr>
        <p:txBody>
          <a:bodyPr>
            <a:normAutofit/>
          </a:bodyPr>
          <a:lstStyle/>
          <a:p>
            <a:r>
              <a:rPr lang="en-US" sz="2800" dirty="0" smtClean="0">
                <a:cs typeface="Times New Roman" pitchFamily="18" charset="0"/>
              </a:rPr>
              <a:t>1851 – Rev Lorenzo </a:t>
            </a:r>
            <a:r>
              <a:rPr lang="en-US" sz="2800" dirty="0" err="1" smtClean="0">
                <a:cs typeface="Times New Roman" pitchFamily="18" charset="0"/>
              </a:rPr>
              <a:t>Langstroth</a:t>
            </a:r>
            <a:endParaRPr lang="en-US" sz="2800" dirty="0" smtClean="0">
              <a:cs typeface="Times New Roman" pitchFamily="18" charset="0"/>
            </a:endParaRPr>
          </a:p>
          <a:p>
            <a:pPr lvl="1"/>
            <a:r>
              <a:rPr lang="en-US" dirty="0" smtClean="0">
                <a:cs typeface="Times New Roman" pitchFamily="18" charset="0"/>
              </a:rPr>
              <a:t>Discovered Bee Space (3/8”)</a:t>
            </a:r>
          </a:p>
          <a:p>
            <a:pPr lvl="2"/>
            <a:r>
              <a:rPr lang="en-US" dirty="0" smtClean="0">
                <a:cs typeface="Times New Roman" pitchFamily="18" charset="0"/>
              </a:rPr>
              <a:t>Space needed by a bee to pass easily between two structures . If space is too small, bees will seal it with </a:t>
            </a:r>
            <a:r>
              <a:rPr lang="en-US" dirty="0" err="1" smtClean="0">
                <a:cs typeface="Times New Roman" pitchFamily="18" charset="0"/>
              </a:rPr>
              <a:t>propolis</a:t>
            </a:r>
            <a:endParaRPr lang="en-US" dirty="0" smtClean="0">
              <a:cs typeface="Times New Roman" pitchFamily="18" charset="0"/>
            </a:endParaRPr>
          </a:p>
          <a:p>
            <a:r>
              <a:rPr lang="en-US" sz="2800" dirty="0" smtClean="0">
                <a:cs typeface="Times New Roman" pitchFamily="18" charset="0"/>
              </a:rPr>
              <a:t>Developed new type of bee hive</a:t>
            </a:r>
          </a:p>
          <a:p>
            <a:pPr lvl="1"/>
            <a:r>
              <a:rPr lang="en-US" dirty="0" smtClean="0">
                <a:cs typeface="Times New Roman" pitchFamily="18" charset="0"/>
              </a:rPr>
              <a:t>Removable frames</a:t>
            </a:r>
          </a:p>
          <a:p>
            <a:pPr lvl="1"/>
            <a:r>
              <a:rPr lang="en-US" dirty="0" smtClean="0">
                <a:cs typeface="Times New Roman" pitchFamily="18" charset="0"/>
              </a:rPr>
              <a:t>Interchangeable parts</a:t>
            </a:r>
          </a:p>
          <a:p>
            <a:r>
              <a:rPr lang="en-US" sz="2800" dirty="0" smtClean="0">
                <a:cs typeface="Times New Roman" pitchFamily="18" charset="0"/>
              </a:rPr>
              <a:t>Revolutionized beekeeping</a:t>
            </a:r>
          </a:p>
          <a:p>
            <a:pPr lvl="1"/>
            <a:r>
              <a:rPr lang="en-US" dirty="0" smtClean="0">
                <a:cs typeface="Times New Roman" pitchFamily="18" charset="0"/>
              </a:rPr>
              <a:t>Allowed inspection and harvesting without destroying hive</a:t>
            </a:r>
          </a:p>
          <a:p>
            <a:pPr lvl="1"/>
            <a:endParaRPr lang="en-US" dirty="0">
              <a:cs typeface="Times New Roman" pitchFamily="18" charset="0"/>
            </a:endParaRPr>
          </a:p>
        </p:txBody>
      </p:sp>
      <p:pic>
        <p:nvPicPr>
          <p:cNvPr id="5" name="Picture 2" descr="http://freepages.genealogy.rootsweb.com/~tdowling/images3/LorenzoLorraineLangstroth.jpg"/>
          <p:cNvPicPr>
            <a:picLocks noChangeAspect="1" noChangeArrowheads="1"/>
          </p:cNvPicPr>
          <p:nvPr/>
        </p:nvPicPr>
        <p:blipFill>
          <a:blip r:embed="rId2" cstate="print"/>
          <a:srcRect/>
          <a:stretch>
            <a:fillRect/>
          </a:stretch>
        </p:blipFill>
        <p:spPr bwMode="auto">
          <a:xfrm>
            <a:off x="6629400" y="1676400"/>
            <a:ext cx="2295525"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cs typeface="Times New Roman" pitchFamily="18" charset="0"/>
              </a:rPr>
              <a:t>Langstroth</a:t>
            </a:r>
            <a:r>
              <a:rPr lang="en-US" dirty="0" smtClean="0">
                <a:cs typeface="Times New Roman" pitchFamily="18" charset="0"/>
              </a:rPr>
              <a:t> Hive Components</a:t>
            </a:r>
            <a:endParaRPr lang="en-US" dirty="0">
              <a:cs typeface="Times New Roman" pitchFamily="18" charset="0"/>
            </a:endParaRPr>
          </a:p>
        </p:txBody>
      </p:sp>
      <p:sp>
        <p:nvSpPr>
          <p:cNvPr id="3" name="Content Placeholder 2"/>
          <p:cNvSpPr>
            <a:spLocks noGrp="1"/>
          </p:cNvSpPr>
          <p:nvPr>
            <p:ph sz="quarter" idx="1"/>
          </p:nvPr>
        </p:nvSpPr>
        <p:spPr>
          <a:xfrm>
            <a:off x="457200" y="1600200"/>
            <a:ext cx="4419600" cy="4953000"/>
          </a:xfrm>
        </p:spPr>
        <p:txBody>
          <a:bodyPr>
            <a:normAutofit/>
          </a:bodyPr>
          <a:lstStyle/>
          <a:p>
            <a:r>
              <a:rPr lang="en-US" sz="2800" dirty="0" smtClean="0">
                <a:cs typeface="Times New Roman" pitchFamily="18" charset="0"/>
              </a:rPr>
              <a:t>Outer Cover</a:t>
            </a:r>
          </a:p>
          <a:p>
            <a:r>
              <a:rPr lang="en-US" sz="2800" dirty="0" smtClean="0">
                <a:cs typeface="Times New Roman" pitchFamily="18" charset="0"/>
              </a:rPr>
              <a:t>Inner Cover</a:t>
            </a:r>
          </a:p>
          <a:p>
            <a:r>
              <a:rPr lang="en-US" sz="2800" dirty="0" smtClean="0">
                <a:cs typeface="Times New Roman" pitchFamily="18" charset="0"/>
              </a:rPr>
              <a:t>Honey Supers (Shallow)</a:t>
            </a:r>
          </a:p>
          <a:p>
            <a:r>
              <a:rPr lang="en-US" sz="2800" dirty="0" smtClean="0">
                <a:cs typeface="Times New Roman" pitchFamily="18" charset="0"/>
              </a:rPr>
              <a:t>Queen Excluder</a:t>
            </a:r>
          </a:p>
          <a:p>
            <a:r>
              <a:rPr lang="en-US" sz="2800" dirty="0" smtClean="0">
                <a:cs typeface="Times New Roman" pitchFamily="18" charset="0"/>
              </a:rPr>
              <a:t>Food Chamber (Deep)</a:t>
            </a:r>
          </a:p>
          <a:p>
            <a:r>
              <a:rPr lang="en-US" sz="2800" dirty="0" smtClean="0">
                <a:cs typeface="Times New Roman" pitchFamily="18" charset="0"/>
              </a:rPr>
              <a:t>Brood Chamber (Deep)</a:t>
            </a:r>
          </a:p>
          <a:p>
            <a:r>
              <a:rPr lang="en-US" sz="2800" dirty="0" smtClean="0">
                <a:cs typeface="Times New Roman" pitchFamily="18" charset="0"/>
              </a:rPr>
              <a:t>Bottom Board</a:t>
            </a:r>
          </a:p>
          <a:p>
            <a:r>
              <a:rPr lang="en-US" sz="2800" dirty="0" smtClean="0">
                <a:cs typeface="Times New Roman" pitchFamily="18" charset="0"/>
              </a:rPr>
              <a:t>Hive Stand</a:t>
            </a:r>
            <a:endParaRPr lang="en-US" sz="2800" dirty="0">
              <a:cs typeface="Times New Roman" pitchFamily="18" charset="0"/>
            </a:endParaRPr>
          </a:p>
        </p:txBody>
      </p:sp>
      <p:pic>
        <p:nvPicPr>
          <p:cNvPr id="4" name="Picture 6" descr="Hive Diagram"/>
          <p:cNvPicPr>
            <a:picLocks noChangeAspect="1" noChangeArrowheads="1"/>
          </p:cNvPicPr>
          <p:nvPr/>
        </p:nvPicPr>
        <p:blipFill>
          <a:blip r:embed="rId2" cstate="print"/>
          <a:srcRect/>
          <a:stretch>
            <a:fillRect/>
          </a:stretch>
        </p:blipFill>
        <p:spPr bwMode="auto">
          <a:xfrm>
            <a:off x="4495800" y="1371601"/>
            <a:ext cx="4495800" cy="5214290"/>
          </a:xfrm>
          <a:prstGeom prst="rect">
            <a:avLst/>
          </a:prstGeom>
          <a:noFill/>
          <a:ln w="76200">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Beekeeping Equipment and Supplies</a:t>
            </a:r>
            <a:endParaRPr lang="en-US" dirty="0">
              <a:cs typeface="Times New Roman" pitchFamily="18" charset="0"/>
            </a:endParaRPr>
          </a:p>
        </p:txBody>
      </p:sp>
      <p:sp>
        <p:nvSpPr>
          <p:cNvPr id="3" name="Content Placeholder 2"/>
          <p:cNvSpPr>
            <a:spLocks noGrp="1"/>
          </p:cNvSpPr>
          <p:nvPr>
            <p:ph sz="quarter" idx="1"/>
          </p:nvPr>
        </p:nvSpPr>
        <p:spPr>
          <a:xfrm>
            <a:off x="381000" y="990600"/>
            <a:ext cx="8305800" cy="5715000"/>
          </a:xfrm>
        </p:spPr>
        <p:txBody>
          <a:bodyPr>
            <a:normAutofit/>
          </a:bodyPr>
          <a:lstStyle/>
          <a:p>
            <a:r>
              <a:rPr lang="en-US" sz="2800" dirty="0" smtClean="0">
                <a:cs typeface="Times New Roman" pitchFamily="18" charset="0"/>
              </a:rPr>
              <a:t>Several sources for woodenware and equipment</a:t>
            </a:r>
          </a:p>
          <a:p>
            <a:pPr lvl="1"/>
            <a:r>
              <a:rPr lang="en-US" dirty="0" smtClean="0">
                <a:cs typeface="Times New Roman" pitchFamily="18" charset="0"/>
              </a:rPr>
              <a:t>Local:</a:t>
            </a:r>
          </a:p>
          <a:p>
            <a:pPr lvl="2"/>
            <a:r>
              <a:rPr lang="en-US" dirty="0" smtClean="0">
                <a:cs typeface="Times New Roman" pitchFamily="18" charset="0"/>
              </a:rPr>
              <a:t>Higgins Steel Roofing, Hillsboro (937-364-2331)</a:t>
            </a:r>
          </a:p>
          <a:p>
            <a:pPr lvl="2"/>
            <a:r>
              <a:rPr lang="en-US" dirty="0" smtClean="0">
                <a:cs typeface="Times New Roman" pitchFamily="18" charset="0"/>
              </a:rPr>
              <a:t>Bethel Feed &amp; Supply, Bethel (513-734-2246)</a:t>
            </a:r>
          </a:p>
          <a:p>
            <a:pPr lvl="2"/>
            <a:r>
              <a:rPr lang="en-US" dirty="0" smtClean="0">
                <a:cs typeface="Times New Roman" pitchFamily="18" charset="0"/>
              </a:rPr>
              <a:t>Grant’s Farm, Williamsburg (513-625-9441)</a:t>
            </a:r>
          </a:p>
          <a:p>
            <a:pPr lvl="2"/>
            <a:r>
              <a:rPr lang="en-US" dirty="0" smtClean="0">
                <a:cs typeface="Times New Roman" pitchFamily="18" charset="0"/>
              </a:rPr>
              <a:t>Dana Bee Farm, Aberdeen (606-584-8376)</a:t>
            </a:r>
          </a:p>
          <a:p>
            <a:pPr lvl="1"/>
            <a:r>
              <a:rPr lang="en-US" dirty="0" smtClean="0">
                <a:cs typeface="Times New Roman" pitchFamily="18" charset="0"/>
              </a:rPr>
              <a:t>Regional/National:</a:t>
            </a:r>
          </a:p>
          <a:p>
            <a:pPr lvl="2"/>
            <a:r>
              <a:rPr lang="en-US" dirty="0" err="1" smtClean="0">
                <a:cs typeface="Times New Roman" pitchFamily="18" charset="0"/>
              </a:rPr>
              <a:t>Dadant</a:t>
            </a:r>
            <a:r>
              <a:rPr lang="en-US" dirty="0" smtClean="0">
                <a:cs typeface="Times New Roman" pitchFamily="18" charset="0"/>
              </a:rPr>
              <a:t> and Sons (www.dadant.com)</a:t>
            </a:r>
          </a:p>
          <a:p>
            <a:pPr lvl="2"/>
            <a:r>
              <a:rPr lang="en-US" dirty="0" smtClean="0">
                <a:cs typeface="Times New Roman" pitchFamily="18" charset="0"/>
              </a:rPr>
              <a:t>Kelley Bees (www.kelleybees.com)</a:t>
            </a:r>
          </a:p>
          <a:p>
            <a:pPr lvl="2"/>
            <a:r>
              <a:rPr lang="en-US" dirty="0" smtClean="0">
                <a:cs typeface="Times New Roman" pitchFamily="18" charset="0"/>
              </a:rPr>
              <a:t>Simpson Bee Supply (www.simpsonsbeesupply.com)</a:t>
            </a:r>
          </a:p>
          <a:p>
            <a:pPr lvl="2"/>
            <a:r>
              <a:rPr lang="en-US" dirty="0" err="1" smtClean="0">
                <a:cs typeface="Times New Roman" pitchFamily="18" charset="0"/>
              </a:rPr>
              <a:t>Betterbee</a:t>
            </a:r>
            <a:r>
              <a:rPr lang="en-US" dirty="0" smtClean="0">
                <a:cs typeface="Times New Roman" pitchFamily="18" charset="0"/>
              </a:rPr>
              <a:t> (www.betterbee.com)</a:t>
            </a:r>
          </a:p>
          <a:p>
            <a:pPr lvl="2"/>
            <a:r>
              <a:rPr lang="en-US" dirty="0" smtClean="0">
                <a:cs typeface="Times New Roman" pitchFamily="18" charset="0"/>
              </a:rPr>
              <a:t>Blue Sky Bee Supply (www.blueskybeesupply.com)</a:t>
            </a:r>
          </a:p>
          <a:p>
            <a:pPr lvl="2"/>
            <a:r>
              <a:rPr lang="en-US" dirty="0" smtClean="0">
                <a:cs typeface="Times New Roman" pitchFamily="18" charset="0"/>
              </a:rPr>
              <a:t>Miller Bee Supply (www. millerbeesupply.com)</a:t>
            </a:r>
          </a:p>
          <a:p>
            <a:pPr lvl="2"/>
            <a:r>
              <a:rPr lang="en-US" dirty="0" smtClean="0">
                <a:cs typeface="Times New Roman" pitchFamily="18" charset="0"/>
              </a:rPr>
              <a:t>Brushy Mountain (www.brushymountainbeefarm.com)</a:t>
            </a:r>
          </a:p>
          <a:p>
            <a:pPr lvl="2"/>
            <a:r>
              <a:rPr lang="en-US" dirty="0" smtClean="0">
                <a:cs typeface="Times New Roman" pitchFamily="18" charset="0"/>
              </a:rPr>
              <a:t>Mann Lake (www.mannlakeltd.com)</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100"/>
          <p:cNvPicPr>
            <a:picLocks noChangeAspect="1" noChangeArrowheads="1"/>
          </p:cNvPicPr>
          <p:nvPr/>
        </p:nvPicPr>
        <p:blipFill>
          <a:blip r:embed="rId2" cstate="print"/>
          <a:srcRect/>
          <a:stretch>
            <a:fillRect/>
          </a:stretch>
        </p:blipFill>
        <p:spPr bwMode="auto">
          <a:xfrm>
            <a:off x="4267200" y="1752600"/>
            <a:ext cx="1905000" cy="2408126"/>
          </a:xfrm>
          <a:prstGeom prst="rect">
            <a:avLst/>
          </a:prstGeom>
          <a:noFill/>
        </p:spPr>
      </p:pic>
      <p:pic>
        <p:nvPicPr>
          <p:cNvPr id="5" name="Picture 6" descr="D303"/>
          <p:cNvPicPr>
            <a:picLocks noChangeAspect="1" noChangeArrowheads="1"/>
          </p:cNvPicPr>
          <p:nvPr/>
        </p:nvPicPr>
        <p:blipFill>
          <a:blip r:embed="rId3" cstate="print"/>
          <a:srcRect/>
          <a:stretch>
            <a:fillRect/>
          </a:stretch>
        </p:blipFill>
        <p:spPr bwMode="auto">
          <a:xfrm>
            <a:off x="7086601" y="381000"/>
            <a:ext cx="1774825" cy="2286000"/>
          </a:xfrm>
          <a:prstGeom prst="rect">
            <a:avLst/>
          </a:prstGeom>
          <a:noFill/>
        </p:spPr>
      </p:pic>
      <p:pic>
        <p:nvPicPr>
          <p:cNvPr id="6" name="Picture 7" descr="D301"/>
          <p:cNvPicPr>
            <a:picLocks noChangeAspect="1" noChangeArrowheads="1"/>
          </p:cNvPicPr>
          <p:nvPr/>
        </p:nvPicPr>
        <p:blipFill>
          <a:blip r:embed="rId4" cstate="print"/>
          <a:srcRect/>
          <a:stretch>
            <a:fillRect/>
          </a:stretch>
        </p:blipFill>
        <p:spPr bwMode="auto">
          <a:xfrm>
            <a:off x="6864807" y="2362201"/>
            <a:ext cx="2206625" cy="1690688"/>
          </a:xfrm>
          <a:prstGeom prst="rect">
            <a:avLst/>
          </a:prstGeom>
          <a:noFill/>
        </p:spPr>
      </p:pic>
      <p:sp>
        <p:nvSpPr>
          <p:cNvPr id="2" name="Title 1"/>
          <p:cNvSpPr>
            <a:spLocks noGrp="1"/>
          </p:cNvSpPr>
          <p:nvPr>
            <p:ph type="title"/>
          </p:nvPr>
        </p:nvSpPr>
        <p:spPr>
          <a:xfrm>
            <a:off x="381000" y="274638"/>
            <a:ext cx="8305800" cy="1096962"/>
          </a:xfrm>
        </p:spPr>
        <p:txBody>
          <a:bodyPr>
            <a:normAutofit fontScale="90000"/>
          </a:bodyPr>
          <a:lstStyle/>
          <a:p>
            <a:r>
              <a:rPr lang="en-US" dirty="0" smtClean="0">
                <a:cs typeface="Times New Roman" pitchFamily="18" charset="0"/>
              </a:rPr>
              <a:t>Tools and Protective Equipment Required</a:t>
            </a:r>
            <a:endParaRPr lang="en-US" dirty="0">
              <a:cs typeface="Times New Roman" pitchFamily="18" charset="0"/>
            </a:endParaRPr>
          </a:p>
        </p:txBody>
      </p:sp>
      <p:pic>
        <p:nvPicPr>
          <p:cNvPr id="7" name="Picture 4" descr="D109"/>
          <p:cNvPicPr>
            <a:picLocks noChangeAspect="1" noChangeArrowheads="1"/>
          </p:cNvPicPr>
          <p:nvPr/>
        </p:nvPicPr>
        <p:blipFill>
          <a:blip r:embed="rId5" cstate="print"/>
          <a:srcRect/>
          <a:stretch>
            <a:fillRect/>
          </a:stretch>
        </p:blipFill>
        <p:spPr bwMode="auto">
          <a:xfrm>
            <a:off x="5410200" y="3657600"/>
            <a:ext cx="1524000" cy="1116594"/>
          </a:xfrm>
          <a:prstGeom prst="rect">
            <a:avLst/>
          </a:prstGeom>
          <a:noFill/>
        </p:spPr>
      </p:pic>
      <p:pic>
        <p:nvPicPr>
          <p:cNvPr id="9218" name="Picture 2" descr="http://rjsbeefarm.com/wp-content/uploads/2012/12/brush.jpg"/>
          <p:cNvPicPr>
            <a:picLocks noChangeAspect="1" noChangeArrowheads="1"/>
          </p:cNvPicPr>
          <p:nvPr/>
        </p:nvPicPr>
        <p:blipFill>
          <a:blip r:embed="rId6" cstate="print"/>
          <a:srcRect/>
          <a:stretch>
            <a:fillRect/>
          </a:stretch>
        </p:blipFill>
        <p:spPr bwMode="auto">
          <a:xfrm>
            <a:off x="7315200" y="4038600"/>
            <a:ext cx="1424715" cy="1120775"/>
          </a:xfrm>
          <a:prstGeom prst="rect">
            <a:avLst/>
          </a:prstGeom>
          <a:noFill/>
        </p:spPr>
      </p:pic>
      <p:sp>
        <p:nvSpPr>
          <p:cNvPr id="9220" name="AutoShape 4" descr="https://www.dadant.com/catalog/images/M00748-Frame-Grip.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https://www.dadant.com/catalog/images/M00748-Frame-Grip.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3" name="Picture 7"/>
          <p:cNvPicPr>
            <a:picLocks noChangeAspect="1" noChangeArrowheads="1"/>
          </p:cNvPicPr>
          <p:nvPr/>
        </p:nvPicPr>
        <p:blipFill>
          <a:blip r:embed="rId7" cstate="print"/>
          <a:srcRect/>
          <a:stretch>
            <a:fillRect/>
          </a:stretch>
        </p:blipFill>
        <p:spPr bwMode="auto">
          <a:xfrm>
            <a:off x="6096000" y="4876800"/>
            <a:ext cx="1706192" cy="1832938"/>
          </a:xfrm>
          <a:prstGeom prst="rect">
            <a:avLst/>
          </a:prstGeom>
          <a:noFill/>
          <a:ln w="9525">
            <a:noFill/>
            <a:miter lim="800000"/>
            <a:headEnd/>
            <a:tailEnd/>
          </a:ln>
        </p:spPr>
      </p:pic>
      <p:pic>
        <p:nvPicPr>
          <p:cNvPr id="22529" name="Picture 1"/>
          <p:cNvPicPr>
            <a:picLocks noChangeAspect="1" noChangeArrowheads="1"/>
          </p:cNvPicPr>
          <p:nvPr/>
        </p:nvPicPr>
        <p:blipFill>
          <a:blip r:embed="rId8" cstate="print"/>
          <a:srcRect/>
          <a:stretch>
            <a:fillRect/>
          </a:stretch>
        </p:blipFill>
        <p:spPr bwMode="auto">
          <a:xfrm>
            <a:off x="3200400" y="3581400"/>
            <a:ext cx="1356796" cy="2590800"/>
          </a:xfrm>
          <a:prstGeom prst="rect">
            <a:avLst/>
          </a:prstGeom>
          <a:noFill/>
          <a:ln w="9525">
            <a:noFill/>
            <a:miter lim="800000"/>
            <a:headEnd/>
            <a:tailEnd/>
          </a:ln>
        </p:spPr>
      </p:pic>
      <p:sp>
        <p:nvSpPr>
          <p:cNvPr id="3" name="Content Placeholder 2"/>
          <p:cNvSpPr>
            <a:spLocks noGrp="1"/>
          </p:cNvSpPr>
          <p:nvPr>
            <p:ph sz="quarter" idx="1"/>
          </p:nvPr>
        </p:nvSpPr>
        <p:spPr>
          <a:xfrm>
            <a:off x="381000" y="1447800"/>
            <a:ext cx="8305800" cy="5029200"/>
          </a:xfrm>
        </p:spPr>
        <p:txBody>
          <a:bodyPr>
            <a:normAutofit/>
          </a:bodyPr>
          <a:lstStyle/>
          <a:p>
            <a:r>
              <a:rPr lang="en-US" sz="2800" dirty="0" smtClean="0">
                <a:cs typeface="Times New Roman" pitchFamily="18" charset="0"/>
              </a:rPr>
              <a:t>Bee suit or light color clothing</a:t>
            </a:r>
          </a:p>
          <a:p>
            <a:r>
              <a:rPr lang="en-US" sz="2800" dirty="0" smtClean="0">
                <a:cs typeface="Times New Roman" pitchFamily="18" charset="0"/>
              </a:rPr>
              <a:t>Veil</a:t>
            </a:r>
          </a:p>
          <a:p>
            <a:r>
              <a:rPr lang="en-US" sz="2800" dirty="0" smtClean="0">
                <a:cs typeface="Times New Roman" pitchFamily="18" charset="0"/>
              </a:rPr>
              <a:t>Gloves</a:t>
            </a:r>
          </a:p>
          <a:p>
            <a:r>
              <a:rPr lang="en-US" sz="2800" dirty="0" smtClean="0">
                <a:cs typeface="Times New Roman" pitchFamily="18" charset="0"/>
              </a:rPr>
              <a:t>Smoker</a:t>
            </a:r>
          </a:p>
          <a:p>
            <a:r>
              <a:rPr lang="en-US" sz="2800" dirty="0" smtClean="0">
                <a:cs typeface="Times New Roman" pitchFamily="18" charset="0"/>
              </a:rPr>
              <a:t>Hive Tool</a:t>
            </a:r>
          </a:p>
          <a:p>
            <a:r>
              <a:rPr lang="en-US" sz="2800" dirty="0" smtClean="0">
                <a:cs typeface="Times New Roman" pitchFamily="18" charset="0"/>
              </a:rPr>
              <a:t>Bee Brush</a:t>
            </a:r>
          </a:p>
          <a:p>
            <a:r>
              <a:rPr lang="en-US" sz="2800" dirty="0" smtClean="0">
                <a:cs typeface="Times New Roman" pitchFamily="18" charset="0"/>
              </a:rPr>
              <a:t>Frame Grippers</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normAutofit fontScale="90000"/>
          </a:bodyPr>
          <a:lstStyle/>
          <a:p>
            <a:r>
              <a:rPr lang="en-US" dirty="0" smtClean="0"/>
              <a:t>Bee Hive Parts List, Tools, Equipment, and Protective Gear</a:t>
            </a:r>
          </a:p>
        </p:txBody>
      </p:sp>
      <p:graphicFrame>
        <p:nvGraphicFramePr>
          <p:cNvPr id="5" name="Table 4"/>
          <p:cNvGraphicFramePr>
            <a:graphicFrameLocks noGrp="1"/>
          </p:cNvGraphicFramePr>
          <p:nvPr/>
        </p:nvGraphicFramePr>
        <p:xfrm>
          <a:off x="228601" y="914400"/>
          <a:ext cx="8686799" cy="5785174"/>
        </p:xfrm>
        <a:graphic>
          <a:graphicData uri="http://schemas.openxmlformats.org/drawingml/2006/table">
            <a:tbl>
              <a:tblPr/>
              <a:tblGrid>
                <a:gridCol w="1219199"/>
                <a:gridCol w="845610"/>
                <a:gridCol w="6621990"/>
              </a:tblGrid>
              <a:tr h="76200">
                <a:tc gridSpan="3">
                  <a:txBody>
                    <a:bodyPr/>
                    <a:lstStyle/>
                    <a:p>
                      <a:pPr algn="ctr" fontAlgn="b"/>
                      <a:endParaRPr lang="en-US" sz="800" b="1" i="0" u="none" strike="noStrike" dirty="0">
                        <a:solidFill>
                          <a:srgbClr val="000000"/>
                        </a:solidFill>
                        <a:latin typeface="Calibri"/>
                      </a:endParaRPr>
                    </a:p>
                  </a:txBody>
                  <a:tcPr marL="5482" marR="5482" marT="5482" marB="0" anchor="b">
                    <a:lnL>
                      <a:noFill/>
                    </a:lnL>
                    <a:lnR>
                      <a:noFill/>
                    </a:lnR>
                    <a:lnT>
                      <a:noFill/>
                    </a:lnT>
                    <a:lnB>
                      <a:noFill/>
                    </a:lnB>
                  </a:tcPr>
                </a:tc>
                <a:tc hMerge="1">
                  <a:txBody>
                    <a:bodyPr/>
                    <a:lstStyle/>
                    <a:p>
                      <a:endParaRPr lang="en-US"/>
                    </a:p>
                  </a:txBody>
                  <a:tcPr/>
                </a:tc>
                <a:tc hMerge="1">
                  <a:txBody>
                    <a:bodyPr/>
                    <a:lstStyle/>
                    <a:p>
                      <a:endParaRPr lang="en-US"/>
                    </a:p>
                  </a:txBody>
                  <a:tcPr/>
                </a:tc>
              </a:tr>
              <a:tr h="197806">
                <a:tc gridSpan="3">
                  <a:txBody>
                    <a:bodyPr/>
                    <a:lstStyle/>
                    <a:p>
                      <a:pPr algn="l" fontAlgn="b"/>
                      <a:r>
                        <a:rPr lang="en-US" sz="1050" b="1" i="0" u="none" strike="noStrike" dirty="0">
                          <a:solidFill>
                            <a:srgbClr val="000000"/>
                          </a:solidFill>
                          <a:latin typeface="Calibri"/>
                        </a:rPr>
                        <a:t>Tools, Equipment and Protective Gear</a:t>
                      </a:r>
                    </a:p>
                  </a:txBody>
                  <a:tcPr marL="5482" marR="5482" marT="548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8386">
                <a:tc>
                  <a:txBody>
                    <a:bodyPr/>
                    <a:lstStyle/>
                    <a:p>
                      <a:pPr algn="ctr" fontAlgn="b"/>
                      <a:r>
                        <a:rPr lang="en-US" sz="1050" b="0" i="0" u="none" strike="noStrike" dirty="0">
                          <a:solidFill>
                            <a:srgbClr val="000000"/>
                          </a:solidFill>
                          <a:latin typeface="Calibri"/>
                        </a:rPr>
                        <a:t>Item</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Qty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Remarks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dirty="0">
                          <a:solidFill>
                            <a:srgbClr val="000000"/>
                          </a:solidFill>
                          <a:latin typeface="Calibri"/>
                        </a:rPr>
                        <a:t>Smoker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Used to smoke the bee hive prior to entry; calms the bees.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dirty="0">
                          <a:solidFill>
                            <a:srgbClr val="000000"/>
                          </a:solidFill>
                          <a:latin typeface="Calibri"/>
                        </a:rPr>
                        <a:t>Hive Tool</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Used for prying apart hive bodies, removing frames, scraping, etc.</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Frame Grippers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Used to remove frames from hive body.</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Bee Brush</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Handy brush that gently sweeps bees out of your way while inside hive or trying to replace covers, etc.</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Bee Gloves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1 pair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Many styles exist.  Find a pair that provides protection against stings while permitting dexterity while inside hive.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876">
                <a:tc>
                  <a:txBody>
                    <a:bodyPr/>
                    <a:lstStyle/>
                    <a:p>
                      <a:pPr algn="l" fontAlgn="b"/>
                      <a:r>
                        <a:rPr lang="en-US" sz="1050" b="0" i="0" u="none" strike="noStrike">
                          <a:solidFill>
                            <a:srgbClr val="000000"/>
                          </a:solidFill>
                          <a:latin typeface="Calibri"/>
                        </a:rPr>
                        <a:t>Veil</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Many beekeepers prefer a bee jacket or complete </a:t>
                      </a:r>
                      <a:r>
                        <a:rPr lang="en-US" sz="1050" b="0" i="0" u="none" strike="noStrike" dirty="0" smtClean="0">
                          <a:solidFill>
                            <a:srgbClr val="000000"/>
                          </a:solidFill>
                          <a:latin typeface="Calibri"/>
                        </a:rPr>
                        <a:t>suit</a:t>
                      </a:r>
                      <a:r>
                        <a:rPr lang="en-US" sz="1050" b="0" i="0" u="none" strike="noStrike" dirty="0">
                          <a:solidFill>
                            <a:srgbClr val="000000"/>
                          </a:solidFill>
                          <a:latin typeface="Calibri"/>
                        </a:rPr>
                        <a:t>. Get an item that provides </a:t>
                      </a:r>
                      <a:r>
                        <a:rPr lang="en-US" sz="1050" b="0" i="0" u="none" strike="noStrike" dirty="0" smtClean="0">
                          <a:solidFill>
                            <a:srgbClr val="000000"/>
                          </a:solidFill>
                          <a:latin typeface="Calibri"/>
                        </a:rPr>
                        <a:t>the </a:t>
                      </a:r>
                      <a:r>
                        <a:rPr lang="en-US" sz="1050" b="0" i="0" u="none" strike="noStrike" dirty="0">
                          <a:solidFill>
                            <a:srgbClr val="000000"/>
                          </a:solidFill>
                          <a:latin typeface="Calibri"/>
                        </a:rPr>
                        <a:t>most comfort as well as protection.</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502">
                <a:tc gridSpan="3">
                  <a:txBody>
                    <a:bodyPr/>
                    <a:lstStyle/>
                    <a:p>
                      <a:pPr algn="l" fontAlgn="b"/>
                      <a:r>
                        <a:rPr lang="en-US" sz="1050" b="0" i="0" u="none" strike="noStrike" dirty="0">
                          <a:solidFill>
                            <a:srgbClr val="000000"/>
                          </a:solidFill>
                          <a:latin typeface="Calibri"/>
                        </a:rPr>
                        <a:t>Note: Many national beekeeping suppliers offer a "Beginners Kit" that contain most of the items needed to keep bees.  Most are effective and offer a cost savings to those starting out.  Don’t overlook these kits as an option to procuring your initial set of tools and equipment.</a:t>
                      </a:r>
                    </a:p>
                  </a:txBody>
                  <a:tcPr marL="5482" marR="5482" marT="548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79698">
                <a:tc>
                  <a:txBody>
                    <a:bodyPr/>
                    <a:lstStyle/>
                    <a:p>
                      <a:pPr algn="l" fontAlgn="b"/>
                      <a:r>
                        <a:rPr lang="en-US" sz="1050" b="1" i="0" u="none" strike="noStrike" dirty="0">
                          <a:solidFill>
                            <a:srgbClr val="000000"/>
                          </a:solidFill>
                          <a:latin typeface="Calibri"/>
                        </a:rPr>
                        <a:t>Hive Components</a:t>
                      </a:r>
                    </a:p>
                  </a:txBody>
                  <a:tcPr marL="5482" marR="5482" marT="54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sz="1050" dirty="0"/>
                    </a:p>
                  </a:txBody>
                  <a:tcPr marL="5482" marR="5482" marT="54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dirty="0">
                        <a:solidFill>
                          <a:srgbClr val="000000"/>
                        </a:solidFill>
                        <a:latin typeface="Calibri"/>
                      </a:endParaRPr>
                    </a:p>
                  </a:txBody>
                  <a:tcPr marL="5482" marR="5482" marT="5482" marB="0" anchor="b">
                    <a:lnL>
                      <a:noFill/>
                    </a:lnL>
                    <a:lnR>
                      <a:noFill/>
                    </a:lnR>
                    <a:lnT>
                      <a:noFill/>
                    </a:lnT>
                    <a:lnB w="6350" cap="flat" cmpd="sng" algn="ctr">
                      <a:solidFill>
                        <a:srgbClr val="000000"/>
                      </a:solidFill>
                      <a:prstDash val="solid"/>
                      <a:round/>
                      <a:headEnd type="none" w="med" len="med"/>
                      <a:tailEnd type="none" w="med" len="med"/>
                    </a:lnB>
                  </a:tcPr>
                </a:tc>
              </a:tr>
              <a:tr h="188386">
                <a:tc>
                  <a:txBody>
                    <a:bodyPr/>
                    <a:lstStyle/>
                    <a:p>
                      <a:pPr algn="ctr" fontAlgn="b"/>
                      <a:r>
                        <a:rPr lang="en-US" sz="1050" b="0" i="0" u="none" strike="noStrike">
                          <a:solidFill>
                            <a:srgbClr val="000000"/>
                          </a:solidFill>
                          <a:latin typeface="Calibri"/>
                        </a:rPr>
                        <a:t>Item</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Qty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solidFill>
                            <a:srgbClr val="000000"/>
                          </a:solidFill>
                          <a:latin typeface="Calibri"/>
                        </a:rPr>
                        <a:t>Remarks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774">
                <a:tc>
                  <a:txBody>
                    <a:bodyPr/>
                    <a:lstStyle/>
                    <a:p>
                      <a:pPr algn="l" fontAlgn="b"/>
                      <a:r>
                        <a:rPr lang="en-US" sz="1050" b="0" i="0" u="none" strike="noStrike">
                          <a:solidFill>
                            <a:srgbClr val="000000"/>
                          </a:solidFill>
                          <a:latin typeface="Calibri"/>
                        </a:rPr>
                        <a:t>Bottom Board</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Serves as the base for the bee hive. Many beekeepers prefer a screened bottom board to a solid board as it can help reduce the </a:t>
                      </a:r>
                      <a:r>
                        <a:rPr lang="en-US" sz="1050" b="0" i="0" u="none" strike="noStrike" dirty="0" err="1">
                          <a:solidFill>
                            <a:srgbClr val="000000"/>
                          </a:solidFill>
                          <a:latin typeface="Calibri"/>
                        </a:rPr>
                        <a:t>varroa</a:t>
                      </a:r>
                      <a:r>
                        <a:rPr lang="en-US" sz="1050" b="0" i="0" u="none" strike="noStrike" dirty="0">
                          <a:solidFill>
                            <a:srgbClr val="000000"/>
                          </a:solidFill>
                          <a:latin typeface="Calibri"/>
                        </a:rPr>
                        <a:t> mite population within the hive and offer greater ventilation.</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Deep Body (9 5/8")</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2</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Two of these will be needed to serve as the brood chamber and food storage for the colony.</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774">
                <a:tc>
                  <a:txBody>
                    <a:bodyPr/>
                    <a:lstStyle/>
                    <a:p>
                      <a:pPr algn="l" fontAlgn="b"/>
                      <a:r>
                        <a:rPr lang="en-US" sz="1050" b="0" i="0" u="none" strike="noStrike">
                          <a:solidFill>
                            <a:srgbClr val="000000"/>
                          </a:solidFill>
                          <a:latin typeface="Calibri"/>
                        </a:rPr>
                        <a:t>Inner Cover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This cover sits atop the hive body but under the outer cover/telescoping cover. It has many uses, but one primary purpose is to prevent the bees from </a:t>
                      </a:r>
                      <a:r>
                        <a:rPr lang="en-US" sz="1050" b="0" i="0" u="none" strike="noStrike" dirty="0" err="1">
                          <a:solidFill>
                            <a:srgbClr val="000000"/>
                          </a:solidFill>
                          <a:latin typeface="Calibri"/>
                        </a:rPr>
                        <a:t>propolizing</a:t>
                      </a:r>
                      <a:r>
                        <a:rPr lang="en-US" sz="1050" b="0" i="0" u="none" strike="noStrike" dirty="0">
                          <a:solidFill>
                            <a:srgbClr val="000000"/>
                          </a:solidFill>
                          <a:latin typeface="Calibri"/>
                        </a:rPr>
                        <a:t> the outer cover to the hive.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Telescoping Cover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The roof for the hive.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Entrance Reducer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This restricts the entrance size of the hive. Usually, they are reversible to allow two different sized openings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774">
                <a:tc>
                  <a:txBody>
                    <a:bodyPr/>
                    <a:lstStyle/>
                    <a:p>
                      <a:pPr algn="l" fontAlgn="b"/>
                      <a:r>
                        <a:rPr lang="en-US" sz="1050" b="0" i="0" u="none" strike="noStrike">
                          <a:solidFill>
                            <a:srgbClr val="000000"/>
                          </a:solidFill>
                          <a:latin typeface="Calibri"/>
                        </a:rPr>
                        <a:t>Foundation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20</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Several types of foundation are available; wax, crimp wire wax, plastic, etc.  The traditional product is wired wax foundation; however, the plastic (</a:t>
                      </a:r>
                      <a:r>
                        <a:rPr lang="en-US" sz="1050" b="0" i="0" u="none" strike="noStrike" dirty="0" err="1">
                          <a:solidFill>
                            <a:srgbClr val="000000"/>
                          </a:solidFill>
                          <a:latin typeface="Calibri"/>
                        </a:rPr>
                        <a:t>plasticell</a:t>
                      </a:r>
                      <a:r>
                        <a:rPr lang="en-US" sz="1050" b="0" i="0" u="none" strike="noStrike" dirty="0">
                          <a:solidFill>
                            <a:srgbClr val="000000"/>
                          </a:solidFill>
                          <a:latin typeface="Calibri"/>
                        </a:rPr>
                        <a:t>) may be easier to install.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Deep Frame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20</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Ensure you buy the correct type of frames that match your type of foundation.</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452">
                <a:tc>
                  <a:txBody>
                    <a:bodyPr/>
                    <a:lstStyle/>
                    <a:p>
                      <a:pPr algn="l" fontAlgn="b"/>
                      <a:r>
                        <a:rPr lang="en-US" sz="1050" b="0" i="0" u="none" strike="noStrike">
                          <a:solidFill>
                            <a:srgbClr val="000000"/>
                          </a:solidFill>
                          <a:latin typeface="Calibri"/>
                        </a:rPr>
                        <a:t>Frame wire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1/2 lb</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This is required when using wax foundation.  It supports the wax laterally across the frame and is installed after foundation is placed into the frame.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Entrance Feeder</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Used to feed the bees sugar syrup. Many beekeepers prefer top feeders.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Nails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Various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latin typeface="Calibri"/>
                        </a:rPr>
                        <a:t>Generally, nails are included with hive components and frames.</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a:solidFill>
                            <a:srgbClr val="000000"/>
                          </a:solidFill>
                          <a:latin typeface="Calibri"/>
                        </a:rPr>
                        <a:t>Wood Glue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4oz</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Recommend a good quality waterproof wood glue such as </a:t>
                      </a:r>
                      <a:r>
                        <a:rPr lang="en-US" sz="1050" b="0" i="0" u="none" strike="noStrike" dirty="0" err="1">
                          <a:solidFill>
                            <a:srgbClr val="000000"/>
                          </a:solidFill>
                          <a:latin typeface="Calibri"/>
                        </a:rPr>
                        <a:t>Titebond</a:t>
                      </a:r>
                      <a:r>
                        <a:rPr lang="en-US" sz="1050" b="0" i="0" u="none" strike="noStrike" dirty="0">
                          <a:solidFill>
                            <a:srgbClr val="000000"/>
                          </a:solidFill>
                          <a:latin typeface="Calibri"/>
                        </a:rPr>
                        <a:t> III.</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a:txBody>
                    <a:bodyPr/>
                    <a:lstStyle/>
                    <a:p>
                      <a:pPr algn="l" fontAlgn="b"/>
                      <a:r>
                        <a:rPr lang="en-US" sz="1050" b="0" i="0" u="none" strike="noStrike" dirty="0">
                          <a:solidFill>
                            <a:srgbClr val="000000"/>
                          </a:solidFill>
                          <a:latin typeface="Calibri"/>
                        </a:rPr>
                        <a:t>Latex Paint </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1/2 gal</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latin typeface="Calibri"/>
                        </a:rPr>
                        <a:t>Many beekeepers find their latex at the </a:t>
                      </a:r>
                      <a:r>
                        <a:rPr lang="en-US" sz="1050" b="0" i="0" u="none" strike="noStrike" dirty="0" err="1">
                          <a:solidFill>
                            <a:srgbClr val="000000"/>
                          </a:solidFill>
                          <a:latin typeface="Calibri"/>
                        </a:rPr>
                        <a:t>Mis</a:t>
                      </a:r>
                      <a:r>
                        <a:rPr lang="en-US" sz="1050" b="0" i="0" u="none" strike="noStrike" dirty="0">
                          <a:solidFill>
                            <a:srgbClr val="000000"/>
                          </a:solidFill>
                          <a:latin typeface="Calibri"/>
                        </a:rPr>
                        <a:t>-tint section of their local hardware store…</a:t>
                      </a:r>
                    </a:p>
                  </a:txBody>
                  <a:tcPr marL="5482" marR="5482" marT="5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86">
                <a:tc gridSpan="3">
                  <a:txBody>
                    <a:bodyPr/>
                    <a:lstStyle/>
                    <a:p>
                      <a:pPr algn="l" fontAlgn="b"/>
                      <a:r>
                        <a:rPr lang="en-US" sz="1050" b="0" i="0" u="none" strike="noStrike" dirty="0">
                          <a:solidFill>
                            <a:srgbClr val="000000"/>
                          </a:solidFill>
                          <a:latin typeface="Calibri"/>
                        </a:rPr>
                        <a:t>Note: The above list assumes the beekeeper will begin with a standard 10-Frame Deep </a:t>
                      </a:r>
                      <a:r>
                        <a:rPr lang="en-US" sz="1050" b="0" i="0" u="none" strike="noStrike" dirty="0" err="1">
                          <a:solidFill>
                            <a:srgbClr val="000000"/>
                          </a:solidFill>
                          <a:latin typeface="Calibri"/>
                        </a:rPr>
                        <a:t>Langstroth</a:t>
                      </a:r>
                      <a:r>
                        <a:rPr lang="en-US" sz="1050" b="0" i="0" u="none" strike="noStrike" dirty="0">
                          <a:solidFill>
                            <a:srgbClr val="000000"/>
                          </a:solidFill>
                          <a:latin typeface="Calibri"/>
                        </a:rPr>
                        <a:t> Hive.  If desiring to use Medium supers or 8-frame equipment, the list will be different.</a:t>
                      </a:r>
                    </a:p>
                  </a:txBody>
                  <a:tcPr marL="5482" marR="5482" marT="548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Assembling Hive</a:t>
            </a:r>
            <a:endParaRPr lang="en-US" dirty="0">
              <a:cs typeface="Times New Roman" pitchFamily="18" charset="0"/>
            </a:endParaRPr>
          </a:p>
        </p:txBody>
      </p:sp>
      <p:sp>
        <p:nvSpPr>
          <p:cNvPr id="3" name="Content Placeholder 2"/>
          <p:cNvSpPr>
            <a:spLocks noGrp="1"/>
          </p:cNvSpPr>
          <p:nvPr>
            <p:ph sz="quarter" idx="1"/>
          </p:nvPr>
        </p:nvSpPr>
        <p:spPr/>
        <p:txBody>
          <a:bodyPr/>
          <a:lstStyle/>
          <a:p>
            <a:r>
              <a:rPr lang="en-US" sz="2800" dirty="0" smtClean="0">
                <a:cs typeface="Times New Roman" pitchFamily="18" charset="0"/>
              </a:rPr>
              <a:t>Nails and Glue (waterproof glue preferred)</a:t>
            </a:r>
          </a:p>
          <a:p>
            <a:r>
              <a:rPr lang="en-US" sz="2800" dirty="0" smtClean="0">
                <a:cs typeface="Times New Roman" pitchFamily="18" charset="0"/>
              </a:rPr>
              <a:t>Latex paint on </a:t>
            </a:r>
            <a:r>
              <a:rPr lang="en-US" sz="2800" u="sng" dirty="0" smtClean="0">
                <a:cs typeface="Times New Roman" pitchFamily="18" charset="0"/>
              </a:rPr>
              <a:t>outside</a:t>
            </a:r>
            <a:r>
              <a:rPr lang="en-US" sz="2800" dirty="0" smtClean="0">
                <a:cs typeface="Times New Roman" pitchFamily="18" charset="0"/>
              </a:rPr>
              <a:t> of components</a:t>
            </a:r>
          </a:p>
          <a:p>
            <a:r>
              <a:rPr lang="en-US" sz="2800" dirty="0" smtClean="0">
                <a:cs typeface="Times New Roman" pitchFamily="18" charset="0"/>
              </a:rPr>
              <a:t>Color optional</a:t>
            </a:r>
          </a:p>
          <a:p>
            <a:endParaRPr lang="en-US" dirty="0">
              <a:cs typeface="Times New Roman" pitchFamily="18" charset="0"/>
            </a:endParaRPr>
          </a:p>
        </p:txBody>
      </p:sp>
      <p:pic>
        <p:nvPicPr>
          <p:cNvPr id="10241" name="Picture 1"/>
          <p:cNvPicPr>
            <a:picLocks noChangeAspect="1" noChangeArrowheads="1"/>
          </p:cNvPicPr>
          <p:nvPr/>
        </p:nvPicPr>
        <p:blipFill>
          <a:blip r:embed="rId2" cstate="print"/>
          <a:srcRect/>
          <a:stretch>
            <a:fillRect/>
          </a:stretch>
        </p:blipFill>
        <p:spPr bwMode="auto">
          <a:xfrm>
            <a:off x="3962400" y="3048000"/>
            <a:ext cx="4495800" cy="3512184"/>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838200" y="2667000"/>
            <a:ext cx="2514600" cy="2911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Hive Location and Registration</a:t>
            </a:r>
            <a:endParaRPr lang="en-US" dirty="0">
              <a:cs typeface="Times New Roman" pitchFamily="18" charset="0"/>
            </a:endParaRPr>
          </a:p>
        </p:txBody>
      </p:sp>
      <p:sp>
        <p:nvSpPr>
          <p:cNvPr id="3" name="Content Placeholder 2"/>
          <p:cNvSpPr>
            <a:spLocks noGrp="1"/>
          </p:cNvSpPr>
          <p:nvPr>
            <p:ph sz="quarter" idx="1"/>
          </p:nvPr>
        </p:nvSpPr>
        <p:spPr>
          <a:xfrm>
            <a:off x="381000" y="990600"/>
            <a:ext cx="8305800" cy="5638800"/>
          </a:xfrm>
        </p:spPr>
        <p:txBody>
          <a:bodyPr>
            <a:normAutofit/>
          </a:bodyPr>
          <a:lstStyle/>
          <a:p>
            <a:r>
              <a:rPr lang="en-US" sz="2800" dirty="0" smtClean="0">
                <a:cs typeface="Times New Roman" pitchFamily="18" charset="0"/>
              </a:rPr>
              <a:t>Is it legal?</a:t>
            </a:r>
          </a:p>
          <a:p>
            <a:r>
              <a:rPr lang="en-US" sz="2800" dirty="0" smtClean="0">
                <a:cs typeface="Times New Roman" pitchFamily="18" charset="0"/>
              </a:rPr>
              <a:t>Be a good neighbor</a:t>
            </a:r>
          </a:p>
          <a:p>
            <a:r>
              <a:rPr lang="en-US" sz="2800" dirty="0" smtClean="0">
                <a:cs typeface="Times New Roman" pitchFamily="18" charset="0"/>
              </a:rPr>
              <a:t>Location abundant with beneficial plants</a:t>
            </a:r>
          </a:p>
          <a:p>
            <a:r>
              <a:rPr lang="en-US" sz="2800" dirty="0" smtClean="0">
                <a:cs typeface="Times New Roman" pitchFamily="18" charset="0"/>
              </a:rPr>
              <a:t>Access to clean water</a:t>
            </a:r>
          </a:p>
          <a:p>
            <a:r>
              <a:rPr lang="en-US" sz="2800" dirty="0" smtClean="0">
                <a:cs typeface="Times New Roman" pitchFamily="18" charset="0"/>
              </a:rPr>
              <a:t>Not on top of a hill nor in valley</a:t>
            </a:r>
          </a:p>
          <a:p>
            <a:r>
              <a:rPr lang="en-US" sz="2800" dirty="0" smtClean="0">
                <a:cs typeface="Times New Roman" pitchFamily="18" charset="0"/>
              </a:rPr>
              <a:t>Access to morning sun and south/southeast facing orientation; full sun is best</a:t>
            </a:r>
          </a:p>
          <a:p>
            <a:endParaRPr lang="en-US" sz="2800" dirty="0" smtClean="0">
              <a:cs typeface="Times New Roman" pitchFamily="18" charset="0"/>
            </a:endParaRPr>
          </a:p>
          <a:p>
            <a:r>
              <a:rPr lang="en-US" sz="2800" dirty="0" smtClean="0">
                <a:cs typeface="Times New Roman" pitchFamily="18" charset="0"/>
              </a:rPr>
              <a:t>Ohio Beekeepers must register their hives with the Ohio Department of Agriculture by 1 Jun 2017</a:t>
            </a:r>
          </a:p>
          <a:p>
            <a:pPr lvl="1"/>
            <a:r>
              <a:rPr lang="en-US" dirty="0" smtClean="0">
                <a:cs typeface="Times New Roman" pitchFamily="18" charset="0"/>
              </a:rPr>
              <a:t>http://www.agri.ohio.gov/divs/plant/apiary/apiary.aspx</a:t>
            </a:r>
          </a:p>
          <a:p>
            <a:pPr lvl="1"/>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894161" y="76200"/>
          <a:ext cx="5181599" cy="6706215"/>
        </p:xfrm>
        <a:graphic>
          <a:graphicData uri="http://schemas.openxmlformats.org/presentationml/2006/ole">
            <p:oleObj spid="_x0000_s41986" name="Acrobat Document" r:id="rId3" imgW="5829103" imgH="7543564" progId="AcroExch.Document.7">
              <p:embed/>
            </p:oleObj>
          </a:graphicData>
        </a:graphic>
      </p:graphicFrame>
      <p:sp>
        <p:nvSpPr>
          <p:cNvPr id="3" name="Content Placeholder 2"/>
          <p:cNvSpPr txBox="1">
            <a:spLocks/>
          </p:cNvSpPr>
          <p:nvPr/>
        </p:nvSpPr>
        <p:spPr>
          <a:xfrm>
            <a:off x="381000" y="990600"/>
            <a:ext cx="3581400" cy="5638800"/>
          </a:xfrm>
          <a:prstGeom prst="rect">
            <a:avLst/>
          </a:prstGeom>
        </p:spPr>
        <p:txBody>
          <a:bodyPr>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Due by Jun 1</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Each beekeeper must complete one</a:t>
            </a:r>
            <a:r>
              <a:rPr kumimoji="0" lang="en-US" sz="2400" b="0" i="0" u="none" strike="noStrike" kern="1200" cap="none" spc="0" normalizeH="0" noProof="0" dirty="0" smtClean="0">
                <a:ln>
                  <a:noFill/>
                </a:ln>
                <a:solidFill>
                  <a:schemeClr val="tx1"/>
                </a:solidFill>
                <a:effectLst/>
                <a:uLnTx/>
                <a:uFillTx/>
                <a:latin typeface="+mn-lt"/>
                <a:ea typeface="+mn-ea"/>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Registration form</a:t>
            </a:r>
          </a:p>
          <a:p>
            <a:pPr marL="274320" lvl="0" indent="-274320">
              <a:spcBef>
                <a:spcPts val="580"/>
              </a:spcBef>
              <a:buClr>
                <a:schemeClr val="accent1"/>
              </a:buClr>
              <a:buSzPct val="85000"/>
              <a:buFont typeface="Wingdings 2"/>
              <a:buChar char=""/>
            </a:pPr>
            <a:r>
              <a:rPr lang="en-US" sz="2400" dirty="0" smtClean="0">
                <a:cs typeface="Times New Roman" pitchFamily="18" charset="0"/>
              </a:rPr>
              <a:t>Multiple apiaries (sites) can be submitted on one form </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Each location costs $5</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rPr>
              <a:t>This supports the State/County inspection</a:t>
            </a:r>
            <a:r>
              <a:rPr kumimoji="0" lang="en-US" sz="2400" b="0" i="0" u="none" strike="noStrike" kern="1200" cap="none" spc="0" normalizeH="0" noProof="0" dirty="0" smtClean="0">
                <a:ln>
                  <a:noFill/>
                </a:ln>
                <a:solidFill>
                  <a:schemeClr val="tx1"/>
                </a:solidFill>
                <a:effectLst/>
                <a:uLnTx/>
                <a:uFillTx/>
                <a:latin typeface="+mn-lt"/>
                <a:ea typeface="+mn-ea"/>
                <a:cs typeface="Times New Roman" pitchFamily="18" charset="0"/>
              </a:rPr>
              <a:t> program</a:t>
            </a:r>
            <a:endParaRPr kumimoji="0" lang="en-US" sz="24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274320" lvl="0" indent="-274320">
              <a:spcBef>
                <a:spcPts val="580"/>
              </a:spcBef>
              <a:buClr>
                <a:schemeClr val="accent1"/>
              </a:buClr>
              <a:buSzPct val="85000"/>
              <a:buFont typeface="Wingdings 2"/>
              <a:buChar char=""/>
            </a:pPr>
            <a:r>
              <a:rPr lang="en-US" sz="2400" dirty="0" smtClean="0">
                <a:cs typeface="Times New Roman" pitchFamily="18" charset="0"/>
              </a:rPr>
              <a:t>Authority Ohio Revised Code section 909.02 </a:t>
            </a: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How you can get bees</a:t>
            </a:r>
            <a:endParaRPr lang="en-US" dirty="0">
              <a:cs typeface="Times New Roman" pitchFamily="18" charset="0"/>
            </a:endParaRPr>
          </a:p>
        </p:txBody>
      </p:sp>
      <p:sp>
        <p:nvSpPr>
          <p:cNvPr id="3" name="Content Placeholder 2"/>
          <p:cNvSpPr>
            <a:spLocks noGrp="1"/>
          </p:cNvSpPr>
          <p:nvPr>
            <p:ph sz="quarter" idx="1"/>
          </p:nvPr>
        </p:nvSpPr>
        <p:spPr>
          <a:xfrm>
            <a:off x="457200" y="1600201"/>
            <a:ext cx="5715000" cy="5029199"/>
          </a:xfrm>
        </p:spPr>
        <p:txBody>
          <a:bodyPr>
            <a:normAutofit/>
          </a:bodyPr>
          <a:lstStyle/>
          <a:p>
            <a:r>
              <a:rPr lang="en-US" sz="2800" dirty="0" smtClean="0">
                <a:cs typeface="Times New Roman" pitchFamily="18" charset="0"/>
              </a:rPr>
              <a:t>Order a ‘package’ of bees</a:t>
            </a:r>
          </a:p>
          <a:p>
            <a:pPr lvl="1"/>
            <a:r>
              <a:rPr lang="en-US" dirty="0" smtClean="0">
                <a:cs typeface="Times New Roman" pitchFamily="18" charset="0"/>
              </a:rPr>
              <a:t>3 lb package; roughly 11,000 bees</a:t>
            </a:r>
          </a:p>
          <a:p>
            <a:r>
              <a:rPr lang="en-US" sz="2800" dirty="0" smtClean="0">
                <a:cs typeface="Times New Roman" pitchFamily="18" charset="0"/>
              </a:rPr>
              <a:t>Buy a </a:t>
            </a:r>
            <a:r>
              <a:rPr lang="en-US" sz="2800" dirty="0" err="1" smtClean="0">
                <a:cs typeface="Times New Roman" pitchFamily="18" charset="0"/>
              </a:rPr>
              <a:t>Nuc</a:t>
            </a:r>
            <a:r>
              <a:rPr lang="en-US" sz="2800" dirty="0" smtClean="0">
                <a:cs typeface="Times New Roman" pitchFamily="18" charset="0"/>
              </a:rPr>
              <a:t> colony</a:t>
            </a:r>
          </a:p>
          <a:p>
            <a:pPr lvl="1"/>
            <a:r>
              <a:rPr lang="en-US" dirty="0" smtClean="0">
                <a:cs typeface="Times New Roman" pitchFamily="18" charset="0"/>
              </a:rPr>
              <a:t>Pre-established 5-Frame colony </a:t>
            </a:r>
          </a:p>
          <a:p>
            <a:r>
              <a:rPr lang="en-US" sz="2800" dirty="0" smtClean="0">
                <a:cs typeface="Times New Roman" pitchFamily="18" charset="0"/>
              </a:rPr>
              <a:t>Purchase an established colony</a:t>
            </a:r>
          </a:p>
          <a:p>
            <a:r>
              <a:rPr lang="en-US" sz="2800" dirty="0" smtClean="0">
                <a:cs typeface="Times New Roman" pitchFamily="18" charset="0"/>
              </a:rPr>
              <a:t>Capture a wild swarm of bees</a:t>
            </a:r>
          </a:p>
          <a:p>
            <a:endParaRPr lang="en-US" dirty="0" smtClean="0">
              <a:cs typeface="Times New Roman" pitchFamily="18" charset="0"/>
            </a:endParaRPr>
          </a:p>
          <a:p>
            <a:endParaRPr lang="en-US" dirty="0" smtClean="0">
              <a:cs typeface="Times New Roman" pitchFamily="18" charset="0"/>
            </a:endParaRPr>
          </a:p>
          <a:p>
            <a:pPr>
              <a:buNone/>
            </a:pPr>
            <a:r>
              <a:rPr lang="en-US" dirty="0" smtClean="0">
                <a:cs typeface="Times New Roman" pitchFamily="18" charset="0"/>
              </a:rPr>
              <a:t>Note: when buying it may be a good idea to get a ‘Marked Queen’</a:t>
            </a:r>
            <a:endParaRPr lang="en-US" dirty="0">
              <a:cs typeface="Times New Roman" pitchFamily="18" charset="0"/>
            </a:endParaRPr>
          </a:p>
        </p:txBody>
      </p:sp>
      <p:pic>
        <p:nvPicPr>
          <p:cNvPr id="4" name="Picture 4" descr="http://imgc.allpostersimages.com/images/P-473-488-90/64/6473/ITQH100Z/posters/eric-tourneret-a-marked-queen-honey-bee-on-a-capped-brood-comb-in-the-hive.jpg"/>
          <p:cNvPicPr>
            <a:picLocks noChangeAspect="1" noChangeArrowheads="1"/>
          </p:cNvPicPr>
          <p:nvPr/>
        </p:nvPicPr>
        <p:blipFill>
          <a:blip r:embed="rId2" cstate="print"/>
          <a:srcRect/>
          <a:stretch>
            <a:fillRect/>
          </a:stretch>
        </p:blipFill>
        <p:spPr bwMode="auto">
          <a:xfrm>
            <a:off x="6400801" y="4724400"/>
            <a:ext cx="2436683" cy="1828800"/>
          </a:xfrm>
          <a:prstGeom prst="rect">
            <a:avLst/>
          </a:prstGeom>
          <a:noFill/>
        </p:spPr>
      </p:pic>
      <p:pic>
        <p:nvPicPr>
          <p:cNvPr id="19458" name="Picture 2" descr="http://media.tumblr.com/tumblr_m2omjcVfMD1r9lgr0.jpg"/>
          <p:cNvPicPr>
            <a:picLocks noChangeAspect="1" noChangeArrowheads="1"/>
          </p:cNvPicPr>
          <p:nvPr/>
        </p:nvPicPr>
        <p:blipFill>
          <a:blip r:embed="rId3" cstate="print"/>
          <a:srcRect/>
          <a:stretch>
            <a:fillRect/>
          </a:stretch>
        </p:blipFill>
        <p:spPr bwMode="auto">
          <a:xfrm>
            <a:off x="6248400" y="1371600"/>
            <a:ext cx="2659079" cy="17764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Where you can purchase bees</a:t>
            </a:r>
            <a:endParaRPr lang="en-US" dirty="0">
              <a:cs typeface="Times New Roman" pitchFamily="18" charset="0"/>
            </a:endParaRPr>
          </a:p>
        </p:txBody>
      </p:sp>
      <p:sp>
        <p:nvSpPr>
          <p:cNvPr id="3" name="Content Placeholder 2"/>
          <p:cNvSpPr>
            <a:spLocks noGrp="1"/>
          </p:cNvSpPr>
          <p:nvPr>
            <p:ph sz="quarter" idx="1"/>
          </p:nvPr>
        </p:nvSpPr>
        <p:spPr>
          <a:xfrm>
            <a:off x="457200" y="990600"/>
            <a:ext cx="8229600" cy="5867400"/>
          </a:xfrm>
        </p:spPr>
        <p:txBody>
          <a:bodyPr>
            <a:normAutofit fontScale="70000" lnSpcReduction="20000"/>
          </a:bodyPr>
          <a:lstStyle/>
          <a:p>
            <a:r>
              <a:rPr lang="en-US" sz="2800" dirty="0" smtClean="0">
                <a:cs typeface="Times New Roman" pitchFamily="18" charset="0"/>
              </a:rPr>
              <a:t>Waldo Ohio </a:t>
            </a:r>
            <a:r>
              <a:rPr lang="en-US" sz="2800" dirty="0" smtClean="0">
                <a:cs typeface="Times New Roman" pitchFamily="18" charset="0"/>
              </a:rPr>
              <a:t>Apiaries (Ashley OH)</a:t>
            </a:r>
            <a:endParaRPr lang="en-US" sz="2800" dirty="0" smtClean="0">
              <a:cs typeface="Times New Roman" pitchFamily="18" charset="0"/>
            </a:endParaRPr>
          </a:p>
          <a:p>
            <a:pPr lvl="1"/>
            <a:r>
              <a:rPr lang="en-US" dirty="0" smtClean="0">
                <a:cs typeface="Times New Roman" pitchFamily="18" charset="0"/>
              </a:rPr>
              <a:t> www.waldobees.com</a:t>
            </a:r>
          </a:p>
          <a:p>
            <a:r>
              <a:rPr lang="en-US" sz="2800" dirty="0" smtClean="0">
                <a:cs typeface="Times New Roman" pitchFamily="18" charset="0"/>
              </a:rPr>
              <a:t>Tony </a:t>
            </a:r>
            <a:r>
              <a:rPr lang="en-US" sz="2800" dirty="0" err="1" smtClean="0">
                <a:cs typeface="Times New Roman" pitchFamily="18" charset="0"/>
              </a:rPr>
              <a:t>Rimkus</a:t>
            </a:r>
            <a:r>
              <a:rPr lang="en-US" sz="2800" dirty="0" smtClean="0">
                <a:cs typeface="Times New Roman" pitchFamily="18" charset="0"/>
              </a:rPr>
              <a:t> (Tipp City OH)</a:t>
            </a:r>
            <a:endParaRPr lang="en-US" sz="2800" dirty="0" smtClean="0">
              <a:cs typeface="Times New Roman" pitchFamily="18" charset="0"/>
            </a:endParaRPr>
          </a:p>
          <a:p>
            <a:pPr lvl="1"/>
            <a:r>
              <a:rPr lang="en-US" dirty="0" smtClean="0">
                <a:cs typeface="Times New Roman" pitchFamily="18" charset="0"/>
              </a:rPr>
              <a:t> www.olddrone.com</a:t>
            </a:r>
          </a:p>
          <a:p>
            <a:r>
              <a:rPr lang="en-US" sz="2900" dirty="0" err="1" smtClean="0">
                <a:cs typeface="Times New Roman" pitchFamily="18" charset="0"/>
              </a:rPr>
              <a:t>Gaiser</a:t>
            </a:r>
            <a:r>
              <a:rPr lang="en-US" sz="2900" dirty="0" smtClean="0">
                <a:cs typeface="Times New Roman" pitchFamily="18" charset="0"/>
              </a:rPr>
              <a:t> </a:t>
            </a:r>
            <a:r>
              <a:rPr lang="en-US" sz="2900" dirty="0" smtClean="0">
                <a:cs typeface="Times New Roman" pitchFamily="18" charset="0"/>
              </a:rPr>
              <a:t>Bee Company (Cincinnati OH)</a:t>
            </a:r>
          </a:p>
          <a:p>
            <a:pPr lvl="1"/>
            <a:r>
              <a:rPr lang="en-US" dirty="0" smtClean="0">
                <a:cs typeface="Times New Roman" pitchFamily="18" charset="0"/>
              </a:rPr>
              <a:t>www.gaiserbeeco.com   Ph 513-673-0503  /  810-618-2646</a:t>
            </a:r>
          </a:p>
          <a:p>
            <a:r>
              <a:rPr lang="en-US" sz="2900" dirty="0" smtClean="0">
                <a:cs typeface="Times New Roman" pitchFamily="18" charset="0"/>
              </a:rPr>
              <a:t>Schoolhouse Bees (</a:t>
            </a:r>
            <a:r>
              <a:rPr lang="en-US" sz="2900" dirty="0" err="1" smtClean="0">
                <a:cs typeface="Times New Roman" pitchFamily="18" charset="0"/>
              </a:rPr>
              <a:t>Spille’s</a:t>
            </a:r>
            <a:r>
              <a:rPr lang="en-US" sz="2900" dirty="0" smtClean="0">
                <a:cs typeface="Times New Roman" pitchFamily="18" charset="0"/>
              </a:rPr>
              <a:t> Honey) (</a:t>
            </a:r>
            <a:r>
              <a:rPr lang="en-US" sz="2900" dirty="0" smtClean="0">
                <a:cs typeface="Times New Roman" pitchFamily="18" charset="0"/>
              </a:rPr>
              <a:t>Visalia KY</a:t>
            </a:r>
            <a:r>
              <a:rPr lang="en-US" sz="2900" dirty="0" smtClean="0">
                <a:cs typeface="Times New Roman" pitchFamily="18" charset="0"/>
              </a:rPr>
              <a:t>)</a:t>
            </a:r>
          </a:p>
          <a:p>
            <a:pPr lvl="1"/>
            <a:r>
              <a:rPr lang="en-US" dirty="0" smtClean="0">
                <a:cs typeface="Times New Roman" pitchFamily="18" charset="0"/>
              </a:rPr>
              <a:t>www.schoolhousebees.com  </a:t>
            </a:r>
            <a:r>
              <a:rPr lang="en-US" dirty="0" smtClean="0">
                <a:cs typeface="Times New Roman" pitchFamily="18" charset="0"/>
              </a:rPr>
              <a:t>Ph:(859) 356-1350</a:t>
            </a:r>
          </a:p>
          <a:p>
            <a:r>
              <a:rPr lang="en-US" sz="2800" dirty="0" smtClean="0">
                <a:cs typeface="Times New Roman" pitchFamily="18" charset="0"/>
              </a:rPr>
              <a:t>Simpson's Bee Supply (</a:t>
            </a:r>
            <a:r>
              <a:rPr lang="en-US" sz="2800" dirty="0" smtClean="0">
                <a:cs typeface="Times New Roman" pitchFamily="18" charset="0"/>
              </a:rPr>
              <a:t>Danville </a:t>
            </a:r>
            <a:r>
              <a:rPr lang="en-US" sz="2800" dirty="0" smtClean="0">
                <a:cs typeface="Times New Roman" pitchFamily="18" charset="0"/>
              </a:rPr>
              <a:t>OH)</a:t>
            </a:r>
          </a:p>
          <a:p>
            <a:pPr lvl="1"/>
            <a:r>
              <a:rPr lang="en-US" dirty="0" smtClean="0">
                <a:cs typeface="Times New Roman" pitchFamily="18" charset="0"/>
              </a:rPr>
              <a:t>www.simpsonsbeesupply.com</a:t>
            </a:r>
          </a:p>
          <a:p>
            <a:r>
              <a:rPr lang="en-US" sz="2800" dirty="0" smtClean="0">
                <a:cs typeface="Times New Roman" pitchFamily="18" charset="0"/>
              </a:rPr>
              <a:t>Guthrie’s Naturals (</a:t>
            </a:r>
            <a:r>
              <a:rPr lang="en-US" sz="2800" dirty="0" err="1" smtClean="0">
                <a:cs typeface="Times New Roman" pitchFamily="18" charset="0"/>
              </a:rPr>
              <a:t>Dadant</a:t>
            </a:r>
            <a:r>
              <a:rPr lang="en-US" sz="2800" dirty="0" smtClean="0">
                <a:cs typeface="Times New Roman" pitchFamily="18" charset="0"/>
              </a:rPr>
              <a:t> in Frankfort KY)</a:t>
            </a:r>
          </a:p>
          <a:p>
            <a:pPr lvl="1"/>
            <a:r>
              <a:rPr lang="en-US" dirty="0" smtClean="0">
                <a:cs typeface="Times New Roman" pitchFamily="18" charset="0"/>
              </a:rPr>
              <a:t>www.guthriesnaturals.com</a:t>
            </a:r>
          </a:p>
          <a:p>
            <a:r>
              <a:rPr lang="en-US" sz="2800" dirty="0" smtClean="0">
                <a:cs typeface="Times New Roman" pitchFamily="18" charset="0"/>
              </a:rPr>
              <a:t>Jim </a:t>
            </a:r>
            <a:r>
              <a:rPr lang="en-US" sz="2800" dirty="0" err="1" smtClean="0">
                <a:cs typeface="Times New Roman" pitchFamily="18" charset="0"/>
              </a:rPr>
              <a:t>Coss</a:t>
            </a:r>
            <a:r>
              <a:rPr lang="en-US" sz="2800" dirty="0" smtClean="0">
                <a:cs typeface="Times New Roman" pitchFamily="18" charset="0"/>
              </a:rPr>
              <a:t> (Moorhead KY)</a:t>
            </a:r>
          </a:p>
          <a:p>
            <a:pPr lvl="1"/>
            <a:r>
              <a:rPr lang="en-US" dirty="0" smtClean="0">
                <a:cs typeface="Times New Roman" pitchFamily="18" charset="0"/>
              </a:rPr>
              <a:t>www.thehoneyandbeeconnection.com</a:t>
            </a:r>
          </a:p>
          <a:p>
            <a:r>
              <a:rPr lang="en-US" sz="2800" dirty="0" smtClean="0">
                <a:cs typeface="Times New Roman" pitchFamily="18" charset="0"/>
              </a:rPr>
              <a:t>Kelley Beekeeping (Clarkson KY)</a:t>
            </a:r>
          </a:p>
          <a:p>
            <a:pPr lvl="1"/>
            <a:r>
              <a:rPr lang="en-US" dirty="0" smtClean="0">
                <a:cs typeface="Times New Roman" pitchFamily="18" charset="0"/>
              </a:rPr>
              <a:t>www.kelleybees.com</a:t>
            </a:r>
          </a:p>
          <a:p>
            <a:r>
              <a:rPr lang="en-US" sz="2800" dirty="0" smtClean="0">
                <a:cs typeface="Times New Roman" pitchFamily="18" charset="0"/>
              </a:rPr>
              <a:t>Ohio State Beekeepers Association has a decent listing of bee suppliers on their site: www.ohiostatebeekeepers.org</a:t>
            </a:r>
            <a:endParaRPr lang="en-US" dirty="0" smtClean="0">
              <a:cs typeface="Times New Roman" pitchFamily="18" charset="0"/>
            </a:endParaRPr>
          </a:p>
          <a:p>
            <a:r>
              <a:rPr lang="en-US" sz="2800" dirty="0" smtClean="0">
                <a:cs typeface="Times New Roman" pitchFamily="18" charset="0"/>
              </a:rPr>
              <a:t>Or perform an internet search for “package bees for sale”</a:t>
            </a:r>
            <a:endParaRPr lang="en-US" dirty="0" smtClean="0">
              <a:cs typeface="Times New Roman" pitchFamily="18" charset="0"/>
            </a:endParaRPr>
          </a:p>
          <a:p>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	</a:t>
            </a:r>
            <a:endParaRPr lang="en-US" dirty="0"/>
          </a:p>
        </p:txBody>
      </p:sp>
      <p:sp>
        <p:nvSpPr>
          <p:cNvPr id="3" name="Content Placeholder 2"/>
          <p:cNvSpPr>
            <a:spLocks noGrp="1"/>
          </p:cNvSpPr>
          <p:nvPr>
            <p:ph sz="quarter" idx="1"/>
          </p:nvPr>
        </p:nvSpPr>
        <p:spPr/>
        <p:txBody>
          <a:bodyPr/>
          <a:lstStyle/>
          <a:p>
            <a:r>
              <a:rPr lang="en-US" dirty="0" smtClean="0"/>
              <a:t>Honeybee basics</a:t>
            </a:r>
          </a:p>
          <a:p>
            <a:r>
              <a:rPr lang="en-US" dirty="0" smtClean="0"/>
              <a:t>History</a:t>
            </a:r>
          </a:p>
          <a:p>
            <a:r>
              <a:rPr lang="en-US" dirty="0" smtClean="0"/>
              <a:t>Bee supplies and equipment</a:t>
            </a:r>
          </a:p>
          <a:p>
            <a:r>
              <a:rPr lang="en-US" dirty="0" smtClean="0"/>
              <a:t>Bee sources</a:t>
            </a:r>
          </a:p>
          <a:p>
            <a:r>
              <a:rPr lang="en-US" dirty="0" smtClean="0"/>
              <a:t>Location and registration</a:t>
            </a:r>
          </a:p>
          <a:p>
            <a:r>
              <a:rPr lang="en-US" dirty="0" smtClean="0"/>
              <a:t>Goals for the new beekeeper</a:t>
            </a:r>
          </a:p>
          <a:p>
            <a:r>
              <a:rPr lang="en-US" dirty="0" smtClean="0"/>
              <a:t>Alternative beekeeping methods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Installing Bees from a Package</a:t>
            </a:r>
            <a:endParaRPr lang="en-US" dirty="0">
              <a:cs typeface="Times New Roman" pitchFamily="18" charset="0"/>
            </a:endParaRPr>
          </a:p>
        </p:txBody>
      </p:sp>
      <p:sp>
        <p:nvSpPr>
          <p:cNvPr id="3" name="Content Placeholder 2"/>
          <p:cNvSpPr>
            <a:spLocks noGrp="1"/>
          </p:cNvSpPr>
          <p:nvPr>
            <p:ph sz="quarter" idx="1"/>
          </p:nvPr>
        </p:nvSpPr>
        <p:spPr>
          <a:xfrm>
            <a:off x="457200" y="1295400"/>
            <a:ext cx="8229600" cy="5257800"/>
          </a:xfrm>
        </p:spPr>
        <p:txBody>
          <a:bodyPr>
            <a:normAutofit/>
          </a:bodyPr>
          <a:lstStyle/>
          <a:p>
            <a:r>
              <a:rPr lang="en-US" sz="2800" dirty="0" smtClean="0">
                <a:cs typeface="Times New Roman" pitchFamily="18" charset="0"/>
              </a:rPr>
              <a:t>Make-up of package:</a:t>
            </a:r>
          </a:p>
          <a:p>
            <a:pPr lvl="1"/>
            <a:r>
              <a:rPr lang="en-US" dirty="0" smtClean="0">
                <a:cs typeface="Times New Roman" pitchFamily="18" charset="0"/>
              </a:rPr>
              <a:t>Queen in cage; can of sugar syrup; 11,000 honey bees</a:t>
            </a:r>
          </a:p>
          <a:p>
            <a:r>
              <a:rPr lang="en-US" sz="2800" dirty="0" smtClean="0">
                <a:cs typeface="Times New Roman" pitchFamily="18" charset="0"/>
              </a:rPr>
              <a:t>To install bees into assembled hive:</a:t>
            </a:r>
          </a:p>
          <a:p>
            <a:pPr lvl="1"/>
            <a:r>
              <a:rPr lang="en-US" dirty="0" smtClean="0">
                <a:cs typeface="Times New Roman" pitchFamily="18" charset="0"/>
              </a:rPr>
              <a:t>Open bee package; remove syrup can and queen cage; set cage into hive body</a:t>
            </a:r>
          </a:p>
          <a:p>
            <a:r>
              <a:rPr lang="en-US" sz="2800" dirty="0" smtClean="0">
                <a:cs typeface="Times New Roman" pitchFamily="18" charset="0"/>
              </a:rPr>
              <a:t>Prepare (remove cork) and install queen in cage between remaining frames</a:t>
            </a:r>
          </a:p>
          <a:p>
            <a:r>
              <a:rPr lang="en-US" sz="2800" dirty="0" smtClean="0">
                <a:cs typeface="Times New Roman" pitchFamily="18" charset="0"/>
              </a:rPr>
              <a:t>After 4~5 days:</a:t>
            </a:r>
          </a:p>
          <a:p>
            <a:pPr lvl="1"/>
            <a:r>
              <a:rPr lang="en-US" dirty="0" smtClean="0">
                <a:cs typeface="Times New Roman" pitchFamily="18" charset="0"/>
              </a:rPr>
              <a:t>Check that queen is released</a:t>
            </a:r>
          </a:p>
          <a:p>
            <a:pPr lvl="1"/>
            <a:r>
              <a:rPr lang="en-US" dirty="0" smtClean="0">
                <a:cs typeface="Times New Roman" pitchFamily="18" charset="0"/>
              </a:rPr>
              <a:t>Remove empty bee package and empty queen cage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Package Installation</a:t>
            </a:r>
            <a:endParaRPr lang="en-US" dirty="0">
              <a:cs typeface="Times New Roman" pitchFamily="18" charset="0"/>
            </a:endParaRPr>
          </a:p>
        </p:txBody>
      </p:sp>
      <p:grpSp>
        <p:nvGrpSpPr>
          <p:cNvPr id="6" name="Group 5"/>
          <p:cNvGrpSpPr/>
          <p:nvPr/>
        </p:nvGrpSpPr>
        <p:grpSpPr>
          <a:xfrm>
            <a:off x="152400" y="1752601"/>
            <a:ext cx="8686800" cy="4889498"/>
            <a:chOff x="0" y="1524000"/>
            <a:chExt cx="9144000" cy="5118098"/>
          </a:xfrm>
        </p:grpSpPr>
        <p:pic>
          <p:nvPicPr>
            <p:cNvPr id="1026" name="Picture 2"/>
            <p:cNvPicPr>
              <a:picLocks noChangeAspect="1" noChangeArrowheads="1"/>
            </p:cNvPicPr>
            <p:nvPr/>
          </p:nvPicPr>
          <p:blipFill>
            <a:blip r:embed="rId2" cstate="print"/>
            <a:srcRect/>
            <a:stretch>
              <a:fillRect/>
            </a:stretch>
          </p:blipFill>
          <p:spPr bwMode="auto">
            <a:xfrm>
              <a:off x="0" y="1524000"/>
              <a:ext cx="6705600" cy="50292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6028293" y="1536698"/>
              <a:ext cx="3115707" cy="279400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19800" y="4251155"/>
              <a:ext cx="3124200" cy="2390943"/>
            </a:xfrm>
            <a:prstGeom prst="rect">
              <a:avLst/>
            </a:prstGeom>
            <a:noFill/>
            <a:ln w="9525">
              <a:noFill/>
              <a:miter lim="800000"/>
              <a:headEnd/>
              <a:tailEnd/>
            </a:ln>
          </p:spPr>
        </p:pic>
      </p:grpSp>
      <p:sp>
        <p:nvSpPr>
          <p:cNvPr id="7" name="Oval 6"/>
          <p:cNvSpPr/>
          <p:nvPr/>
        </p:nvSpPr>
        <p:spPr>
          <a:xfrm rot="19994721">
            <a:off x="3149338" y="3234260"/>
            <a:ext cx="9906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2800" y="1219200"/>
            <a:ext cx="1492716" cy="369332"/>
          </a:xfrm>
          <a:prstGeom prst="rect">
            <a:avLst/>
          </a:prstGeom>
          <a:noFill/>
        </p:spPr>
        <p:txBody>
          <a:bodyPr wrap="none" rtlCol="0">
            <a:spAutoFit/>
          </a:bodyPr>
          <a:lstStyle/>
          <a:p>
            <a:r>
              <a:rPr lang="en-US" dirty="0" smtClean="0"/>
              <a:t>Queen Cage</a:t>
            </a:r>
            <a:endParaRPr lang="en-US" dirty="0"/>
          </a:p>
        </p:txBody>
      </p:sp>
      <p:sp>
        <p:nvSpPr>
          <p:cNvPr id="9" name="TextBox 8"/>
          <p:cNvSpPr txBox="1"/>
          <p:nvPr/>
        </p:nvSpPr>
        <p:spPr>
          <a:xfrm>
            <a:off x="533400" y="1219200"/>
            <a:ext cx="1556836" cy="369332"/>
          </a:xfrm>
          <a:prstGeom prst="rect">
            <a:avLst/>
          </a:prstGeom>
          <a:noFill/>
        </p:spPr>
        <p:txBody>
          <a:bodyPr wrap="none" rtlCol="0">
            <a:spAutoFit/>
          </a:bodyPr>
          <a:lstStyle/>
          <a:p>
            <a:r>
              <a:rPr lang="en-US" dirty="0" smtClean="0"/>
              <a:t>Bee Package</a:t>
            </a:r>
            <a:endParaRPr lang="en-US" dirty="0"/>
          </a:p>
        </p:txBody>
      </p:sp>
      <p:cxnSp>
        <p:nvCxnSpPr>
          <p:cNvPr id="11" name="Straight Arrow Connector 10"/>
          <p:cNvCxnSpPr>
            <a:stCxn id="9" idx="2"/>
          </p:cNvCxnSpPr>
          <p:nvPr/>
        </p:nvCxnSpPr>
        <p:spPr>
          <a:xfrm>
            <a:off x="1311818" y="1588532"/>
            <a:ext cx="440782" cy="19928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7" idx="7"/>
          </p:cNvCxnSpPr>
          <p:nvPr/>
        </p:nvCxnSpPr>
        <p:spPr>
          <a:xfrm flipH="1">
            <a:off x="3848222" y="1588532"/>
            <a:ext cx="250936" cy="16144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installation methods</a:t>
            </a:r>
            <a:endParaRPr lang="en-US" dirty="0"/>
          </a:p>
        </p:txBody>
      </p:sp>
      <p:pic>
        <p:nvPicPr>
          <p:cNvPr id="101378" name="Picture 2" descr="http://nebula.wsimg.com/18520bc892d7b953adcf2d56a635a382?AccessKeyId=81CB7689E487B79C2891&amp;disposition=0&amp;alloworigin=1"/>
          <p:cNvPicPr>
            <a:picLocks noChangeAspect="1" noChangeArrowheads="1"/>
          </p:cNvPicPr>
          <p:nvPr/>
        </p:nvPicPr>
        <p:blipFill>
          <a:blip r:embed="rId2" cstate="print"/>
          <a:srcRect/>
          <a:stretch>
            <a:fillRect/>
          </a:stretch>
        </p:blipFill>
        <p:spPr bwMode="auto">
          <a:xfrm>
            <a:off x="914400" y="762000"/>
            <a:ext cx="7391400" cy="593030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1</a:t>
            </a:r>
            <a:r>
              <a:rPr lang="en-US" baseline="30000" dirty="0" smtClean="0">
                <a:cs typeface="Times New Roman" pitchFamily="18" charset="0"/>
              </a:rPr>
              <a:t>st</a:t>
            </a:r>
            <a:r>
              <a:rPr lang="en-US" dirty="0" smtClean="0">
                <a:cs typeface="Times New Roman" pitchFamily="18" charset="0"/>
              </a:rPr>
              <a:t> Year Goals</a:t>
            </a:r>
            <a:endParaRPr lang="en-US" dirty="0">
              <a:cs typeface="Times New Roman" pitchFamily="18" charset="0"/>
            </a:endParaRPr>
          </a:p>
        </p:txBody>
      </p:sp>
      <p:sp>
        <p:nvSpPr>
          <p:cNvPr id="3" name="Content Placeholder 2"/>
          <p:cNvSpPr>
            <a:spLocks noGrp="1"/>
          </p:cNvSpPr>
          <p:nvPr>
            <p:ph sz="quarter" idx="1"/>
          </p:nvPr>
        </p:nvSpPr>
        <p:spPr>
          <a:xfrm>
            <a:off x="457200" y="1143000"/>
            <a:ext cx="8229600" cy="5334000"/>
          </a:xfrm>
        </p:spPr>
        <p:txBody>
          <a:bodyPr>
            <a:normAutofit lnSpcReduction="10000"/>
          </a:bodyPr>
          <a:lstStyle/>
          <a:p>
            <a:r>
              <a:rPr lang="en-US" sz="2800" dirty="0" smtClean="0">
                <a:cs typeface="Times New Roman" pitchFamily="18" charset="0"/>
              </a:rPr>
              <a:t>Observe and learn</a:t>
            </a:r>
          </a:p>
          <a:p>
            <a:pPr lvl="1"/>
            <a:r>
              <a:rPr lang="en-US" dirty="0" smtClean="0">
                <a:cs typeface="Times New Roman" pitchFamily="18" charset="0"/>
              </a:rPr>
              <a:t>Learn from the bees</a:t>
            </a:r>
          </a:p>
          <a:p>
            <a:pPr lvl="1"/>
            <a:r>
              <a:rPr lang="en-US" dirty="0" smtClean="0">
                <a:cs typeface="Times New Roman" pitchFamily="18" charset="0"/>
              </a:rPr>
              <a:t>Research, read, attend bee school, etc </a:t>
            </a:r>
          </a:p>
          <a:p>
            <a:r>
              <a:rPr lang="en-US" sz="2800" dirty="0" smtClean="0">
                <a:cs typeface="Times New Roman" pitchFamily="18" charset="0"/>
              </a:rPr>
              <a:t>Inspect hives periodically</a:t>
            </a:r>
          </a:p>
          <a:p>
            <a:pPr lvl="1"/>
            <a:r>
              <a:rPr lang="en-US" dirty="0" smtClean="0">
                <a:cs typeface="Times New Roman" pitchFamily="18" charset="0"/>
              </a:rPr>
              <a:t>Use checklist and keep records</a:t>
            </a:r>
          </a:p>
          <a:p>
            <a:r>
              <a:rPr lang="en-US" sz="2800" dirty="0" smtClean="0">
                <a:cs typeface="Times New Roman" pitchFamily="18" charset="0"/>
              </a:rPr>
              <a:t>Facilitate growth and expansion of colony</a:t>
            </a:r>
          </a:p>
          <a:p>
            <a:pPr lvl="1"/>
            <a:r>
              <a:rPr lang="en-US" dirty="0" smtClean="0">
                <a:cs typeface="Times New Roman" pitchFamily="18" charset="0"/>
              </a:rPr>
              <a:t> Add deeps/supers commensurate with colony size</a:t>
            </a:r>
          </a:p>
          <a:p>
            <a:pPr lvl="1"/>
            <a:r>
              <a:rPr lang="en-US" dirty="0" smtClean="0">
                <a:cs typeface="Times New Roman" pitchFamily="18" charset="0"/>
              </a:rPr>
              <a:t>Ensure bees have enough space to grow from ~11,000 bees to 50,000 ~ 60,000 bees during spring/summer</a:t>
            </a:r>
          </a:p>
          <a:p>
            <a:r>
              <a:rPr lang="en-US" sz="2800" dirty="0" smtClean="0">
                <a:cs typeface="Times New Roman" pitchFamily="18" charset="0"/>
              </a:rPr>
              <a:t>Help the bees survive their first winter</a:t>
            </a:r>
          </a:p>
          <a:p>
            <a:pPr lvl="1"/>
            <a:r>
              <a:rPr lang="en-US" dirty="0" smtClean="0">
                <a:cs typeface="Times New Roman" pitchFamily="18" charset="0"/>
              </a:rPr>
              <a:t>The bees will need 60-70 pounds of honey for winter</a:t>
            </a:r>
          </a:p>
          <a:p>
            <a:pPr lvl="1"/>
            <a:r>
              <a:rPr lang="en-US" dirty="0" smtClean="0">
                <a:cs typeface="Times New Roman" pitchFamily="18" charset="0"/>
              </a:rPr>
              <a:t>May have to provide supplemental feeding</a:t>
            </a:r>
          </a:p>
          <a:p>
            <a:pPr lvl="1"/>
            <a:r>
              <a:rPr lang="en-US" dirty="0" smtClean="0">
                <a:cs typeface="Times New Roman" pitchFamily="18" charset="0"/>
              </a:rPr>
              <a:t>Normally no surplus for beekeeper during 1</a:t>
            </a:r>
            <a:r>
              <a:rPr lang="en-US" baseline="30000" dirty="0" smtClean="0">
                <a:cs typeface="Times New Roman" pitchFamily="18" charset="0"/>
              </a:rPr>
              <a:t>st</a:t>
            </a:r>
            <a:r>
              <a:rPr lang="en-US" dirty="0" smtClean="0">
                <a:cs typeface="Times New Roman" pitchFamily="18" charset="0"/>
              </a:rPr>
              <a:t> year</a:t>
            </a:r>
          </a:p>
        </p:txBody>
      </p:sp>
      <p:pic>
        <p:nvPicPr>
          <p:cNvPr id="2050" name="Picture 2" descr="http://www.norfolkbee.co.uk/_/rsrc/1303412197777/gallery/Goodframe.jpg?height=203&amp;width=320"/>
          <p:cNvPicPr>
            <a:picLocks noChangeAspect="1" noChangeArrowheads="1"/>
          </p:cNvPicPr>
          <p:nvPr/>
        </p:nvPicPr>
        <p:blipFill>
          <a:blip r:embed="rId2" cstate="print"/>
          <a:srcRect/>
          <a:stretch>
            <a:fillRect/>
          </a:stretch>
        </p:blipFill>
        <p:spPr bwMode="auto">
          <a:xfrm>
            <a:off x="6477000" y="533399"/>
            <a:ext cx="2410881" cy="152982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p:spPr>
        <p:txBody>
          <a:bodyPr>
            <a:normAutofit fontScale="90000"/>
          </a:bodyPr>
          <a:lstStyle/>
          <a:p>
            <a:r>
              <a:rPr lang="en-US" dirty="0" smtClean="0"/>
              <a:t>Beekeeper’s Calendar / Seasonal Management</a:t>
            </a:r>
            <a:endParaRPr lang="en-US" dirty="0"/>
          </a:p>
        </p:txBody>
      </p:sp>
      <p:sp>
        <p:nvSpPr>
          <p:cNvPr id="3" name="Content Placeholder 2"/>
          <p:cNvSpPr>
            <a:spLocks noGrp="1"/>
          </p:cNvSpPr>
          <p:nvPr>
            <p:ph sz="quarter" idx="1"/>
          </p:nvPr>
        </p:nvSpPr>
        <p:spPr>
          <a:xfrm>
            <a:off x="381000" y="1295400"/>
            <a:ext cx="8305800" cy="4724400"/>
          </a:xfrm>
        </p:spPr>
        <p:txBody>
          <a:bodyPr/>
          <a:lstStyle/>
          <a:p>
            <a:r>
              <a:rPr lang="en-US" dirty="0" smtClean="0"/>
              <a:t>See Handout</a:t>
            </a:r>
            <a:endParaRPr lang="en-US" dirty="0"/>
          </a:p>
        </p:txBody>
      </p:sp>
      <p:pic>
        <p:nvPicPr>
          <p:cNvPr id="102402" name="Picture 2"/>
          <p:cNvPicPr>
            <a:picLocks noChangeAspect="1" noChangeArrowheads="1"/>
          </p:cNvPicPr>
          <p:nvPr/>
        </p:nvPicPr>
        <p:blipFill>
          <a:blip r:embed="rId2" cstate="print"/>
          <a:srcRect/>
          <a:stretch>
            <a:fillRect/>
          </a:stretch>
        </p:blipFill>
        <p:spPr bwMode="auto">
          <a:xfrm>
            <a:off x="2971800" y="1371600"/>
            <a:ext cx="5843588" cy="514135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Checklist</a:t>
            </a:r>
            <a:endParaRPr lang="en-US" dirty="0"/>
          </a:p>
        </p:txBody>
      </p:sp>
      <p:graphicFrame>
        <p:nvGraphicFramePr>
          <p:cNvPr id="4" name="Content Placeholder 3"/>
          <p:cNvGraphicFramePr>
            <a:graphicFrameLocks noGrp="1"/>
          </p:cNvGraphicFramePr>
          <p:nvPr>
            <p:ph sz="quarter" idx="1"/>
          </p:nvPr>
        </p:nvGraphicFramePr>
        <p:xfrm>
          <a:off x="228600" y="990600"/>
          <a:ext cx="8686800" cy="5570975"/>
        </p:xfrm>
        <a:graphic>
          <a:graphicData uri="http://schemas.openxmlformats.org/drawingml/2006/table">
            <a:tbl>
              <a:tblPr/>
              <a:tblGrid>
                <a:gridCol w="7127631"/>
                <a:gridCol w="1559169"/>
              </a:tblGrid>
              <a:tr h="173640">
                <a:tc>
                  <a:txBody>
                    <a:bodyPr/>
                    <a:lstStyle/>
                    <a:p>
                      <a:pPr algn="l" fontAlgn="b"/>
                      <a:r>
                        <a:rPr lang="en-US" sz="1200" b="1" i="0" u="none" strike="noStrike" dirty="0">
                          <a:solidFill>
                            <a:srgbClr val="000000"/>
                          </a:solidFill>
                          <a:latin typeface="Calibri"/>
                        </a:rPr>
                        <a:t>Hive number/location_____________________</a:t>
                      </a:r>
                    </a:p>
                  </a:txBody>
                  <a:tcPr marL="8383" marR="8383" marT="8382"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383" marR="8383" marT="8382" marB="0" anchor="b">
                    <a:lnL>
                      <a:noFill/>
                    </a:lnL>
                    <a:lnR>
                      <a:noFill/>
                    </a:lnR>
                    <a:lnT>
                      <a:noFill/>
                    </a:lnT>
                    <a:lnB>
                      <a:noFill/>
                    </a:lnB>
                  </a:tcPr>
                </a:tc>
              </a:tr>
              <a:tr h="173640">
                <a:tc>
                  <a:txBody>
                    <a:bodyPr/>
                    <a:lstStyle/>
                    <a:p>
                      <a:pPr algn="l" fontAlgn="b"/>
                      <a:r>
                        <a:rPr lang="en-US" sz="1200" b="1" i="0" u="none" strike="noStrike" dirty="0">
                          <a:solidFill>
                            <a:srgbClr val="000000"/>
                          </a:solidFill>
                          <a:latin typeface="Calibri"/>
                        </a:rPr>
                        <a:t>Date of this inspection_____________________</a:t>
                      </a:r>
                    </a:p>
                  </a:txBody>
                  <a:tcPr marL="8383" marR="8383" marT="8382"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383" marR="8383" marT="8382" marB="0" anchor="b">
                    <a:lnL>
                      <a:noFill/>
                    </a:lnL>
                    <a:lnR>
                      <a:noFill/>
                    </a:lnR>
                    <a:lnT>
                      <a:noFill/>
                    </a:lnT>
                    <a:lnB>
                      <a:noFill/>
                    </a:lnB>
                  </a:tcPr>
                </a:tc>
              </a:tr>
              <a:tr h="173640">
                <a:tc>
                  <a:txBody>
                    <a:bodyPr/>
                    <a:lstStyle/>
                    <a:p>
                      <a:pPr algn="l" fontAlgn="b"/>
                      <a:r>
                        <a:rPr lang="en-US" sz="1200" b="1" i="0" u="none" strike="noStrike" dirty="0">
                          <a:solidFill>
                            <a:srgbClr val="000000"/>
                          </a:solidFill>
                          <a:latin typeface="Calibri"/>
                        </a:rPr>
                        <a:t>Date queen/hive was established______________</a:t>
                      </a:r>
                    </a:p>
                  </a:txBody>
                  <a:tcPr marL="8383" marR="8383" marT="838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383" marR="8383" marT="8382" marB="0" anchor="b">
                    <a:lnL>
                      <a:noFill/>
                    </a:lnL>
                    <a:lnR>
                      <a:noFill/>
                    </a:lnR>
                    <a:lnT>
                      <a:noFill/>
                    </a:lnT>
                    <a:lnB w="6350" cap="flat" cmpd="sng" algn="ctr">
                      <a:solidFill>
                        <a:srgbClr val="000000"/>
                      </a:solidFill>
                      <a:prstDash val="solid"/>
                      <a:round/>
                      <a:headEnd type="none" w="med" len="med"/>
                      <a:tailEnd type="none" w="med" len="med"/>
                    </a:lnB>
                  </a:tcPr>
                </a:tc>
              </a:tr>
              <a:tr h="145968">
                <a:tc>
                  <a:txBody>
                    <a:bodyPr/>
                    <a:lstStyle/>
                    <a:p>
                      <a:pPr algn="ctr" fontAlgn="b"/>
                      <a:r>
                        <a:rPr lang="en-US" sz="1000" b="0" i="0" u="none" strike="noStrike">
                          <a:solidFill>
                            <a:srgbClr val="000000"/>
                          </a:solidFill>
                          <a:latin typeface="Calibri"/>
                        </a:rPr>
                        <a:t>Observations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Notations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Observe bees at entrance. (Look for dead bees or abnormal behavior and appearance.)</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Do you see significant “spotting” of feces on the hive? (If yes, the bees may have </a:t>
                      </a:r>
                      <a:r>
                        <a:rPr lang="en-US" sz="1050" b="0" i="0" u="none" strike="noStrike" dirty="0" err="1">
                          <a:solidFill>
                            <a:srgbClr val="000000"/>
                          </a:solidFill>
                          <a:latin typeface="Calibri"/>
                        </a:rPr>
                        <a:t>Nosema</a:t>
                      </a:r>
                      <a:r>
                        <a:rPr lang="en-US" sz="1050" b="0" i="0" u="none" strike="noStrike" dirty="0">
                          <a:solidFill>
                            <a:srgbClr val="000000"/>
                          </a:solidFill>
                          <a:latin typeface="Calibri"/>
                        </a:rPr>
                        <a:t> and need to be medicated.)</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What is the condition of your equipment? (Note any needed repairs that have to be made or replacement parts to order.)</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a:solidFill>
                            <a:srgbClr val="000000"/>
                          </a:solidFill>
                          <a:latin typeface="Calibri"/>
                        </a:rPr>
                        <a:t>Do you see eggs? (You should find only one egg per cell.)</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Can you find the queen? (Is she the same “marked” one you introduced?)</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How’s the brood pattern? (It should be compact and plentiful during the brood rearing season.)</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Evaluate your queen based on her egg-laying ability. (Do you need to replace her with a new queen?)</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How do the larvae look? (Larvae should be a glistening, snowy white.)</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dirty="0">
                          <a:solidFill>
                            <a:srgbClr val="000000"/>
                          </a:solidFill>
                          <a:latin typeface="Calibri"/>
                        </a:rPr>
                        <a:t>Check for swarm cells. (Take swarm prevention steps, if needed.)</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Check for </a:t>
                      </a:r>
                      <a:r>
                        <a:rPr lang="en-US" sz="1050" b="0" i="0" u="none" strike="noStrike" dirty="0" err="1">
                          <a:solidFill>
                            <a:srgbClr val="000000"/>
                          </a:solidFill>
                          <a:latin typeface="Calibri"/>
                        </a:rPr>
                        <a:t>supercedure</a:t>
                      </a:r>
                      <a:r>
                        <a:rPr lang="en-US" sz="1050" b="0" i="0" u="none" strike="noStrike" dirty="0">
                          <a:solidFill>
                            <a:srgbClr val="000000"/>
                          </a:solidFill>
                          <a:latin typeface="Calibri"/>
                        </a:rPr>
                        <a:t> cells. (May be an indication that your queen is underperforming and needs to be replaced.)</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Check appearance of brood </a:t>
                      </a:r>
                      <a:r>
                        <a:rPr lang="en-US" sz="1050" b="0" i="0" u="none" strike="noStrike" dirty="0" err="1">
                          <a:solidFill>
                            <a:srgbClr val="000000"/>
                          </a:solidFill>
                          <a:latin typeface="Calibri"/>
                        </a:rPr>
                        <a:t>cappings</a:t>
                      </a:r>
                      <a:r>
                        <a:rPr lang="en-US" sz="1050" b="0" i="0" u="none" strike="noStrike" dirty="0">
                          <a:solidFill>
                            <a:srgbClr val="000000"/>
                          </a:solidFill>
                          <a:latin typeface="Calibri"/>
                        </a:rPr>
                        <a:t>. (</a:t>
                      </a:r>
                      <a:r>
                        <a:rPr lang="en-US" sz="1050" b="0" i="0" u="none" strike="noStrike" dirty="0" err="1">
                          <a:solidFill>
                            <a:srgbClr val="000000"/>
                          </a:solidFill>
                          <a:latin typeface="Calibri"/>
                        </a:rPr>
                        <a:t>Cappings</a:t>
                      </a:r>
                      <a:r>
                        <a:rPr lang="en-US" sz="1050" b="0" i="0" u="none" strike="noStrike" dirty="0">
                          <a:solidFill>
                            <a:srgbClr val="000000"/>
                          </a:solidFill>
                          <a:latin typeface="Calibri"/>
                        </a:rPr>
                        <a:t> should be slightly convex and free of perforations.)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Is the colony healthy? (You should find lots of active bees, healthy-looking brood, a clean hive, and a nice sweet smell.)</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Do you see evidence of </a:t>
                      </a:r>
                      <a:r>
                        <a:rPr lang="en-US" sz="1050" b="0" i="0" u="none" strike="noStrike" dirty="0" err="1">
                          <a:solidFill>
                            <a:srgbClr val="000000"/>
                          </a:solidFill>
                          <a:latin typeface="Calibri"/>
                        </a:rPr>
                        <a:t>Varroa</a:t>
                      </a:r>
                      <a:r>
                        <a:rPr lang="en-US" sz="1050" b="0" i="0" u="none" strike="noStrike" dirty="0">
                          <a:solidFill>
                            <a:srgbClr val="000000"/>
                          </a:solidFill>
                          <a:latin typeface="Calibri"/>
                        </a:rPr>
                        <a:t> mites (on bees on sticky board)? If yes, take corrective action accordingly.</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3555">
                <a:tc>
                  <a:txBody>
                    <a:bodyPr/>
                    <a:lstStyle/>
                    <a:p>
                      <a:pPr algn="l" fontAlgn="b"/>
                      <a:r>
                        <a:rPr lang="en-US" sz="1050" b="0" i="0" u="none" strike="noStrike" dirty="0">
                          <a:solidFill>
                            <a:srgbClr val="000000"/>
                          </a:solidFill>
                          <a:latin typeface="Calibri"/>
                        </a:rPr>
                        <a:t>Observe bees on the ground in front of the hive. Do they appear to be staggering or crawling up grass blades and then falling off? If yes, this may be an indication of a virus or tracheal mites. Take steps accordingly.</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dirty="0">
                          <a:solidFill>
                            <a:srgbClr val="000000"/>
                          </a:solidFill>
                          <a:latin typeface="Calibri"/>
                        </a:rPr>
                        <a:t>Do the bees have food? (They need honey, pollen, and nectar.)</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How much capped honey is there? (Is it time to add a queen excluder and honey supers?)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dirty="0">
                          <a:solidFill>
                            <a:srgbClr val="000000"/>
                          </a:solidFill>
                          <a:latin typeface="Calibri"/>
                        </a:rPr>
                        <a:t>Do the bees have an adequate water supply?</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Clean off </a:t>
                      </a:r>
                      <a:r>
                        <a:rPr lang="en-US" sz="1050" b="0" i="0" u="none" strike="noStrike" dirty="0" err="1">
                          <a:solidFill>
                            <a:srgbClr val="000000"/>
                          </a:solidFill>
                          <a:latin typeface="Calibri"/>
                        </a:rPr>
                        <a:t>propolis</a:t>
                      </a:r>
                      <a:r>
                        <a:rPr lang="en-US" sz="1050" b="0" i="0" u="none" strike="noStrike" dirty="0">
                          <a:solidFill>
                            <a:srgbClr val="000000"/>
                          </a:solidFill>
                          <a:latin typeface="Calibri"/>
                        </a:rPr>
                        <a:t> and burr comb that make manipulation difficult.</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dirty="0">
                          <a:solidFill>
                            <a:srgbClr val="000000"/>
                          </a:solidFill>
                          <a:latin typeface="Calibri"/>
                        </a:rPr>
                        <a:t>Check ventilation. (Adjust based on weather conditions.)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60">
                <a:tc>
                  <a:txBody>
                    <a:bodyPr/>
                    <a:lstStyle/>
                    <a:p>
                      <a:pPr algn="l" fontAlgn="b"/>
                      <a:r>
                        <a:rPr lang="en-US" sz="1050" b="0" i="0" u="none" strike="noStrike" dirty="0">
                          <a:solidFill>
                            <a:srgbClr val="000000"/>
                          </a:solidFill>
                          <a:latin typeface="Calibri"/>
                        </a:rPr>
                        <a:t>Is it time to feed? (This usually is done in spring and autumn, depending upon where you live.)</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886">
                <a:tc>
                  <a:txBody>
                    <a:bodyPr/>
                    <a:lstStyle/>
                    <a:p>
                      <a:pPr algn="l" fontAlgn="b"/>
                      <a:r>
                        <a:rPr lang="en-US" sz="1050" b="0" i="0" u="none" strike="noStrike" dirty="0">
                          <a:solidFill>
                            <a:srgbClr val="000000"/>
                          </a:solidFill>
                          <a:latin typeface="Calibri"/>
                        </a:rPr>
                        <a:t>What </a:t>
                      </a:r>
                      <a:r>
                        <a:rPr lang="en-US" sz="1050" b="0" i="0" u="none" strike="noStrike" dirty="0" smtClean="0">
                          <a:solidFill>
                            <a:srgbClr val="000000"/>
                          </a:solidFill>
                          <a:latin typeface="Calibri"/>
                        </a:rPr>
                        <a:t> do you need to</a:t>
                      </a:r>
                      <a:r>
                        <a:rPr lang="en-US" sz="1050" b="0" i="0" u="none" strike="noStrike" baseline="0" dirty="0" smtClean="0">
                          <a:solidFill>
                            <a:srgbClr val="000000"/>
                          </a:solidFill>
                          <a:latin typeface="Calibri"/>
                        </a:rPr>
                        <a:t> do </a:t>
                      </a:r>
                      <a:r>
                        <a:rPr lang="en-US" sz="1050" b="0" i="0" u="none" strike="noStrike" dirty="0" smtClean="0">
                          <a:solidFill>
                            <a:srgbClr val="000000"/>
                          </a:solidFill>
                          <a:latin typeface="Calibri"/>
                        </a:rPr>
                        <a:t>for </a:t>
                      </a:r>
                      <a:r>
                        <a:rPr lang="en-US" sz="1050" b="0" i="0" u="none" strike="noStrike" dirty="0">
                          <a:solidFill>
                            <a:srgbClr val="000000"/>
                          </a:solidFill>
                          <a:latin typeface="Calibri"/>
                        </a:rPr>
                        <a:t>hive manipulations?</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8383" marR="8383" marT="8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Beekeeping Education</a:t>
            </a:r>
            <a:endParaRPr lang="en-US" dirty="0">
              <a:cs typeface="Times New Roman" pitchFamily="18" charset="0"/>
            </a:endParaRPr>
          </a:p>
        </p:txBody>
      </p:sp>
      <p:sp>
        <p:nvSpPr>
          <p:cNvPr id="3" name="Content Placeholder 2"/>
          <p:cNvSpPr>
            <a:spLocks noGrp="1"/>
          </p:cNvSpPr>
          <p:nvPr>
            <p:ph sz="quarter" idx="1"/>
          </p:nvPr>
        </p:nvSpPr>
        <p:spPr>
          <a:xfrm>
            <a:off x="457200" y="1143000"/>
            <a:ext cx="8534400" cy="5334000"/>
          </a:xfrm>
        </p:spPr>
        <p:txBody>
          <a:bodyPr>
            <a:normAutofit/>
          </a:bodyPr>
          <a:lstStyle/>
          <a:p>
            <a:r>
              <a:rPr lang="en-US" sz="2800" dirty="0" smtClean="0">
                <a:cs typeface="Times New Roman" pitchFamily="18" charset="0"/>
              </a:rPr>
              <a:t>Local Beekeeping Organization</a:t>
            </a:r>
          </a:p>
          <a:p>
            <a:r>
              <a:rPr lang="en-US" sz="2800" dirty="0" smtClean="0">
                <a:cs typeface="Times New Roman" pitchFamily="18" charset="0"/>
              </a:rPr>
              <a:t>Books (library, online, etc)</a:t>
            </a:r>
          </a:p>
          <a:p>
            <a:r>
              <a:rPr lang="en-US" sz="2800" dirty="0" smtClean="0">
                <a:cs typeface="Times New Roman" pitchFamily="18" charset="0"/>
              </a:rPr>
              <a:t>Ohio State Beekeepers Association (OSBA) website  (http://www.ohiostatebeekeepers.org)</a:t>
            </a:r>
          </a:p>
          <a:p>
            <a:pPr lvl="1"/>
            <a:r>
              <a:rPr lang="en-US" dirty="0" smtClean="0">
                <a:cs typeface="Times New Roman" pitchFamily="18" charset="0"/>
              </a:rPr>
              <a:t> Web-Based Introductory Beekeeping Training Program</a:t>
            </a:r>
          </a:p>
          <a:p>
            <a:pPr lvl="1"/>
            <a:r>
              <a:rPr lang="en-US" dirty="0" smtClean="0">
                <a:cs typeface="Times New Roman" pitchFamily="18" charset="0"/>
              </a:rPr>
              <a:t>Complete video series of beekeeping basics</a:t>
            </a:r>
          </a:p>
          <a:p>
            <a:r>
              <a:rPr lang="en-US" sz="3000" dirty="0" smtClean="0">
                <a:cs typeface="Times New Roman" pitchFamily="18" charset="0"/>
              </a:rPr>
              <a:t>Internet sites for Beekeeping Education</a:t>
            </a:r>
          </a:p>
          <a:p>
            <a:pPr lvl="1"/>
            <a:r>
              <a:rPr lang="en-US" dirty="0" smtClean="0">
                <a:cs typeface="Times New Roman" pitchFamily="18" charset="0"/>
              </a:rPr>
              <a:t>http://u.osu.edu/beelab</a:t>
            </a:r>
          </a:p>
          <a:p>
            <a:pPr lvl="1"/>
            <a:r>
              <a:rPr lang="en-US" dirty="0" smtClean="0">
                <a:cs typeface="Times New Roman" pitchFamily="18" charset="0"/>
              </a:rPr>
              <a:t>www.beginningbeekeeping.com</a:t>
            </a:r>
          </a:p>
          <a:p>
            <a:pPr lvl="1"/>
            <a:r>
              <a:rPr lang="en-US" dirty="0" smtClean="0">
                <a:cs typeface="Times New Roman" pitchFamily="18" charset="0"/>
              </a:rPr>
              <a:t>www.honeybeesonline.com</a:t>
            </a:r>
          </a:p>
          <a:p>
            <a:pPr lvl="1"/>
            <a:r>
              <a:rPr lang="en-US" dirty="0" smtClean="0">
                <a:cs typeface="Times New Roman" pitchFamily="18" charset="0"/>
              </a:rPr>
              <a:t>www.bushfarms.com</a:t>
            </a:r>
          </a:p>
          <a:p>
            <a:pPr lvl="1"/>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Bee Schools</a:t>
            </a:r>
            <a:endParaRPr lang="en-US" dirty="0"/>
          </a:p>
        </p:txBody>
      </p:sp>
      <p:sp>
        <p:nvSpPr>
          <p:cNvPr id="3" name="Content Placeholder 2"/>
          <p:cNvSpPr>
            <a:spLocks noGrp="1"/>
          </p:cNvSpPr>
          <p:nvPr>
            <p:ph sz="quarter" idx="1"/>
          </p:nvPr>
        </p:nvSpPr>
        <p:spPr>
          <a:xfrm>
            <a:off x="381000" y="990600"/>
            <a:ext cx="8305800" cy="5715000"/>
          </a:xfrm>
        </p:spPr>
        <p:txBody>
          <a:bodyPr>
            <a:normAutofit lnSpcReduction="10000"/>
          </a:bodyPr>
          <a:lstStyle/>
          <a:p>
            <a:r>
              <a:rPr lang="en-US" sz="2800" dirty="0" smtClean="0">
                <a:cs typeface="Times New Roman" pitchFamily="18" charset="0"/>
              </a:rPr>
              <a:t>Northeastern Kentucky Beekeeping School (Licking River Beekeepers Association)</a:t>
            </a:r>
          </a:p>
          <a:p>
            <a:pPr lvl="1"/>
            <a:r>
              <a:rPr lang="en-US" dirty="0" smtClean="0">
                <a:cs typeface="Times New Roman" pitchFamily="18" charset="0"/>
              </a:rPr>
              <a:t>25 Feb 2017,  Maysville Community and Technical College,  Maysville, KY  -- Pre-register via internet for discounted fee or register and pay full price at the door</a:t>
            </a:r>
          </a:p>
          <a:p>
            <a:pPr lvl="1"/>
            <a:r>
              <a:rPr lang="en-US" dirty="0" smtClean="0">
                <a:cs typeface="Times New Roman" pitchFamily="18" charset="0"/>
              </a:rPr>
              <a:t>www.lickingriverbeekeepers.com</a:t>
            </a:r>
          </a:p>
          <a:p>
            <a:r>
              <a:rPr lang="en-US" sz="2800" dirty="0" smtClean="0">
                <a:cs typeface="Times New Roman" pitchFamily="18" charset="0"/>
              </a:rPr>
              <a:t>Southwest Ohio Beekeeping School (Southwest Ohio Beekeeping </a:t>
            </a:r>
            <a:r>
              <a:rPr lang="en-US" sz="2800" dirty="0" smtClean="0">
                <a:cs typeface="Times New Roman" pitchFamily="18" charset="0"/>
              </a:rPr>
              <a:t>Assoc – SWOBA)</a:t>
            </a:r>
            <a:endParaRPr lang="en-US" sz="2800" dirty="0" smtClean="0">
              <a:cs typeface="Times New Roman" pitchFamily="18" charset="0"/>
            </a:endParaRPr>
          </a:p>
          <a:p>
            <a:pPr lvl="1"/>
            <a:r>
              <a:rPr lang="en-US" dirty="0" smtClean="0">
                <a:cs typeface="Times New Roman" pitchFamily="18" charset="0"/>
              </a:rPr>
              <a:t>25 Mar 2017, Oasis Conference Center, Loveland OH -- </a:t>
            </a:r>
            <a:r>
              <a:rPr lang="en-US" u="sng" dirty="0" smtClean="0">
                <a:cs typeface="Times New Roman" pitchFamily="18" charset="0"/>
              </a:rPr>
              <a:t>Online</a:t>
            </a:r>
            <a:r>
              <a:rPr lang="en-US" dirty="0" smtClean="0">
                <a:cs typeface="Times New Roman" pitchFamily="18" charset="0"/>
              </a:rPr>
              <a:t> registration opens 15 Jan 2017</a:t>
            </a:r>
          </a:p>
          <a:p>
            <a:pPr lvl="1"/>
            <a:r>
              <a:rPr lang="en-US" dirty="0" smtClean="0">
                <a:cs typeface="Times New Roman" pitchFamily="18" charset="0"/>
              </a:rPr>
              <a:t>http://warren.osu.edu/events/southwestern-ohio-beekeeper-school</a:t>
            </a:r>
          </a:p>
          <a:p>
            <a:pPr lvl="1"/>
            <a:r>
              <a:rPr lang="en-US" b="1" dirty="0" smtClean="0">
                <a:cs typeface="Times New Roman" pitchFamily="18" charset="0"/>
              </a:rPr>
              <a:t>Note</a:t>
            </a:r>
            <a:r>
              <a:rPr lang="en-US" dirty="0" smtClean="0">
                <a:cs typeface="Times New Roman" pitchFamily="18" charset="0"/>
              </a:rPr>
              <a:t>: Early registration for this class is critical. Historically, this event is filled to capacity within two weeks of open registration. Register early!</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Alternative Beekeeping hives</a:t>
            </a:r>
            <a:endParaRPr lang="en-US" dirty="0">
              <a:cs typeface="Times New Roman" pitchFamily="18" charset="0"/>
            </a:endParaRPr>
          </a:p>
        </p:txBody>
      </p:sp>
      <p:sp>
        <p:nvSpPr>
          <p:cNvPr id="3" name="Content Placeholder 2"/>
          <p:cNvSpPr>
            <a:spLocks noGrp="1"/>
          </p:cNvSpPr>
          <p:nvPr>
            <p:ph sz="quarter" idx="1"/>
          </p:nvPr>
        </p:nvSpPr>
        <p:spPr>
          <a:xfrm>
            <a:off x="457200" y="1066800"/>
            <a:ext cx="8229600" cy="2590800"/>
          </a:xfrm>
        </p:spPr>
        <p:txBody>
          <a:bodyPr>
            <a:normAutofit/>
          </a:bodyPr>
          <a:lstStyle/>
          <a:p>
            <a:r>
              <a:rPr lang="en-US" sz="2800" dirty="0" smtClean="0">
                <a:cs typeface="Times New Roman" pitchFamily="18" charset="0"/>
              </a:rPr>
              <a:t>Top Bar Hive</a:t>
            </a:r>
          </a:p>
          <a:p>
            <a:pPr lvl="1"/>
            <a:r>
              <a:rPr lang="en-US" dirty="0" smtClean="0">
                <a:cs typeface="Times New Roman" pitchFamily="18" charset="0"/>
              </a:rPr>
              <a:t>Differs from </a:t>
            </a:r>
            <a:r>
              <a:rPr lang="en-US" dirty="0" err="1" smtClean="0">
                <a:cs typeface="Times New Roman" pitchFamily="18" charset="0"/>
              </a:rPr>
              <a:t>Langstroth</a:t>
            </a:r>
            <a:r>
              <a:rPr lang="en-US" dirty="0" smtClean="0">
                <a:cs typeface="Times New Roman" pitchFamily="18" charset="0"/>
              </a:rPr>
              <a:t> Hive in design</a:t>
            </a:r>
          </a:p>
          <a:p>
            <a:pPr lvl="1"/>
            <a:r>
              <a:rPr lang="en-US" dirty="0" smtClean="0">
                <a:cs typeface="Times New Roman" pitchFamily="18" charset="0"/>
              </a:rPr>
              <a:t>Easy and relatively inexpensive to construct</a:t>
            </a:r>
          </a:p>
          <a:p>
            <a:pPr lvl="2"/>
            <a:r>
              <a:rPr lang="en-US" dirty="0" smtClean="0">
                <a:cs typeface="Times New Roman" pitchFamily="18" charset="0"/>
              </a:rPr>
              <a:t>However a little more difficult to extract honey</a:t>
            </a:r>
          </a:p>
          <a:p>
            <a:pPr lvl="2"/>
            <a:r>
              <a:rPr lang="en-US" dirty="0" smtClean="0">
                <a:cs typeface="Times New Roman" pitchFamily="18" charset="0"/>
              </a:rPr>
              <a:t>Render by hand to separate honey from wax; or harvest Comb or Chunk Honey</a:t>
            </a:r>
            <a:endParaRPr lang="en-US" dirty="0">
              <a:cs typeface="Times New Roman" pitchFamily="18" charset="0"/>
            </a:endParaRPr>
          </a:p>
        </p:txBody>
      </p:sp>
      <p:pic>
        <p:nvPicPr>
          <p:cNvPr id="18434" name="Picture 2" descr="C:\Users\Prate\Documents\Backups Files and Shit\!Beekeeping\Bee Pics\Top-Bar-Beehive.jpg"/>
          <p:cNvPicPr>
            <a:picLocks noChangeAspect="1" noChangeArrowheads="1"/>
          </p:cNvPicPr>
          <p:nvPr/>
        </p:nvPicPr>
        <p:blipFill>
          <a:blip r:embed="rId2" cstate="print"/>
          <a:srcRect/>
          <a:stretch>
            <a:fillRect/>
          </a:stretch>
        </p:blipFill>
        <p:spPr bwMode="auto">
          <a:xfrm>
            <a:off x="4876800" y="3581400"/>
            <a:ext cx="4038600" cy="3028950"/>
          </a:xfrm>
          <a:prstGeom prst="rect">
            <a:avLst/>
          </a:prstGeom>
          <a:noFill/>
        </p:spPr>
      </p:pic>
      <p:pic>
        <p:nvPicPr>
          <p:cNvPr id="18435" name="Picture 3" descr="C:\Users\Prate\Documents\Backups Files and Shit\!Beekeeping\Bee Pics\TopBarHive.jpg"/>
          <p:cNvPicPr>
            <a:picLocks noChangeAspect="1" noChangeArrowheads="1"/>
          </p:cNvPicPr>
          <p:nvPr/>
        </p:nvPicPr>
        <p:blipFill>
          <a:blip r:embed="rId3" cstate="print"/>
          <a:srcRect/>
          <a:stretch>
            <a:fillRect/>
          </a:stretch>
        </p:blipFill>
        <p:spPr bwMode="auto">
          <a:xfrm>
            <a:off x="180977" y="3581400"/>
            <a:ext cx="4543425" cy="30289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Alternatives (cont)</a:t>
            </a:r>
            <a:endParaRPr lang="en-US" dirty="0">
              <a:cs typeface="Times New Roman" pitchFamily="18" charset="0"/>
            </a:endParaRPr>
          </a:p>
        </p:txBody>
      </p:sp>
      <p:sp>
        <p:nvSpPr>
          <p:cNvPr id="3" name="Content Placeholder 2"/>
          <p:cNvSpPr>
            <a:spLocks noGrp="1"/>
          </p:cNvSpPr>
          <p:nvPr>
            <p:ph sz="quarter" idx="1"/>
          </p:nvPr>
        </p:nvSpPr>
        <p:spPr>
          <a:xfrm>
            <a:off x="457200" y="1066800"/>
            <a:ext cx="8229600" cy="2590800"/>
          </a:xfrm>
        </p:spPr>
        <p:txBody>
          <a:bodyPr>
            <a:normAutofit/>
          </a:bodyPr>
          <a:lstStyle/>
          <a:p>
            <a:r>
              <a:rPr lang="en-US" sz="2800" dirty="0" smtClean="0">
                <a:cs typeface="Times New Roman" pitchFamily="18" charset="0"/>
              </a:rPr>
              <a:t>Horizontal Hive</a:t>
            </a:r>
          </a:p>
          <a:p>
            <a:pPr lvl="1"/>
            <a:r>
              <a:rPr lang="en-US" dirty="0" smtClean="0">
                <a:cs typeface="Times New Roman" pitchFamily="18" charset="0"/>
              </a:rPr>
              <a:t>Combination/Hybrid of </a:t>
            </a:r>
            <a:r>
              <a:rPr lang="en-US" dirty="0" err="1" smtClean="0">
                <a:cs typeface="Times New Roman" pitchFamily="18" charset="0"/>
              </a:rPr>
              <a:t>Langstroth</a:t>
            </a:r>
            <a:r>
              <a:rPr lang="en-US" dirty="0" smtClean="0">
                <a:cs typeface="Times New Roman" pitchFamily="18" charset="0"/>
              </a:rPr>
              <a:t> and Top Bar Hives</a:t>
            </a:r>
          </a:p>
          <a:p>
            <a:pPr lvl="1"/>
            <a:r>
              <a:rPr lang="en-US" dirty="0" smtClean="0">
                <a:cs typeface="Times New Roman" pitchFamily="18" charset="0"/>
              </a:rPr>
              <a:t>System utilizes standard frames in horizontal orientation</a:t>
            </a:r>
          </a:p>
          <a:p>
            <a:pPr lvl="2"/>
            <a:r>
              <a:rPr lang="en-US" dirty="0" smtClean="0">
                <a:cs typeface="Times New Roman" pitchFamily="18" charset="0"/>
              </a:rPr>
              <a:t>Standard frames are easily extracted</a:t>
            </a:r>
            <a:endParaRPr lang="en-US" dirty="0">
              <a:cs typeface="Times New Roman" pitchFamily="18" charset="0"/>
            </a:endParaRPr>
          </a:p>
        </p:txBody>
      </p:sp>
      <p:pic>
        <p:nvPicPr>
          <p:cNvPr id="1026" name="Picture 2" descr="https://s-media-cache-ak0.pinimg.com/736x/48/d6/d8/48d6d8b3bc84c21fe6f44b8a7d96105e.jpg"/>
          <p:cNvPicPr>
            <a:picLocks noChangeAspect="1" noChangeArrowheads="1"/>
          </p:cNvPicPr>
          <p:nvPr/>
        </p:nvPicPr>
        <p:blipFill>
          <a:blip r:embed="rId2" cstate="print"/>
          <a:srcRect/>
          <a:stretch>
            <a:fillRect/>
          </a:stretch>
        </p:blipFill>
        <p:spPr bwMode="auto">
          <a:xfrm>
            <a:off x="381000" y="3581400"/>
            <a:ext cx="4191000" cy="3143250"/>
          </a:xfrm>
          <a:prstGeom prst="rect">
            <a:avLst/>
          </a:prstGeom>
          <a:noFill/>
        </p:spPr>
      </p:pic>
      <p:pic>
        <p:nvPicPr>
          <p:cNvPr id="1028" name="Picture 4" descr="http://horizontalhive.com/honey-bee-images/long-langstroth-hive19.jpg"/>
          <p:cNvPicPr>
            <a:picLocks noChangeAspect="1" noChangeArrowheads="1"/>
          </p:cNvPicPr>
          <p:nvPr/>
        </p:nvPicPr>
        <p:blipFill>
          <a:blip r:embed="rId3" cstate="print"/>
          <a:srcRect/>
          <a:stretch>
            <a:fillRect/>
          </a:stretch>
        </p:blipFill>
        <p:spPr bwMode="auto">
          <a:xfrm>
            <a:off x="4648201" y="3581400"/>
            <a:ext cx="4162425" cy="31246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Who are the Bees and their Duties</a:t>
            </a:r>
            <a:endParaRPr lang="en-US" dirty="0">
              <a:cs typeface="Times New Roman" pitchFamily="18" charset="0"/>
            </a:endParaRPr>
          </a:p>
        </p:txBody>
      </p:sp>
      <p:sp>
        <p:nvSpPr>
          <p:cNvPr id="3" name="Content Placeholder 2"/>
          <p:cNvSpPr>
            <a:spLocks noGrp="1"/>
          </p:cNvSpPr>
          <p:nvPr>
            <p:ph sz="quarter" idx="1"/>
          </p:nvPr>
        </p:nvSpPr>
        <p:spPr>
          <a:xfrm>
            <a:off x="457200" y="1447800"/>
            <a:ext cx="5791200" cy="5105400"/>
          </a:xfrm>
        </p:spPr>
        <p:txBody>
          <a:bodyPr>
            <a:normAutofit/>
          </a:bodyPr>
          <a:lstStyle/>
          <a:p>
            <a:r>
              <a:rPr lang="en-US" sz="2800" dirty="0" smtClean="0">
                <a:cs typeface="Times New Roman" pitchFamily="18" charset="0"/>
              </a:rPr>
              <a:t>Colony is 99% female</a:t>
            </a:r>
          </a:p>
          <a:p>
            <a:r>
              <a:rPr lang="en-US" sz="2800" dirty="0" smtClean="0">
                <a:cs typeface="Times New Roman" pitchFamily="18" charset="0"/>
              </a:rPr>
              <a:t>Workers - females with various duties throughout colony</a:t>
            </a:r>
          </a:p>
          <a:p>
            <a:pPr lvl="1"/>
            <a:r>
              <a:rPr lang="en-US" dirty="0" smtClean="0">
                <a:cs typeface="Times New Roman" pitchFamily="18" charset="0"/>
              </a:rPr>
              <a:t>Cleaning; nursing young; security; care for the Queen, foraging, etc</a:t>
            </a:r>
          </a:p>
          <a:p>
            <a:r>
              <a:rPr lang="en-US" sz="2800" dirty="0" smtClean="0">
                <a:cs typeface="Times New Roman" pitchFamily="18" charset="0"/>
              </a:rPr>
              <a:t>Drones – Males.  Only duty is to mate with a queen</a:t>
            </a:r>
          </a:p>
          <a:p>
            <a:r>
              <a:rPr lang="en-US" sz="2800" dirty="0" smtClean="0">
                <a:cs typeface="Times New Roman" pitchFamily="18" charset="0"/>
              </a:rPr>
              <a:t>Queen Bee – Most important bee in the colony </a:t>
            </a:r>
          </a:p>
        </p:txBody>
      </p:sp>
      <p:pic>
        <p:nvPicPr>
          <p:cNvPr id="7170" name="Picture 2"/>
          <p:cNvPicPr>
            <a:picLocks noChangeAspect="1" noChangeArrowheads="1"/>
          </p:cNvPicPr>
          <p:nvPr/>
        </p:nvPicPr>
        <p:blipFill>
          <a:blip r:embed="rId2" cstate="print"/>
          <a:srcRect/>
          <a:stretch>
            <a:fillRect/>
          </a:stretch>
        </p:blipFill>
        <p:spPr bwMode="auto">
          <a:xfrm>
            <a:off x="6324602" y="1371600"/>
            <a:ext cx="1078871" cy="167640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096000" y="4191000"/>
            <a:ext cx="1615440" cy="24384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497201" y="2667001"/>
            <a:ext cx="1494401" cy="1896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15962"/>
          </a:xfrm>
        </p:spPr>
        <p:txBody>
          <a:bodyPr>
            <a:normAutofit fontScale="90000"/>
          </a:bodyPr>
          <a:lstStyle/>
          <a:p>
            <a:r>
              <a:rPr lang="en-US" dirty="0" smtClean="0">
                <a:cs typeface="Times New Roman" pitchFamily="18" charset="0"/>
              </a:rPr>
              <a:t>Top Bar and </a:t>
            </a:r>
            <a:r>
              <a:rPr lang="en-US" dirty="0" err="1" smtClean="0">
                <a:cs typeface="Times New Roman" pitchFamily="18" charset="0"/>
              </a:rPr>
              <a:t>Langstroth</a:t>
            </a:r>
            <a:r>
              <a:rPr lang="en-US" dirty="0" smtClean="0">
                <a:cs typeface="Times New Roman" pitchFamily="18" charset="0"/>
              </a:rPr>
              <a:t> Hive Comparison </a:t>
            </a:r>
            <a:endParaRPr lang="en-US" dirty="0">
              <a:cs typeface="Times New Roman" pitchFamily="18" charset="0"/>
            </a:endParaRPr>
          </a:p>
        </p:txBody>
      </p:sp>
      <p:graphicFrame>
        <p:nvGraphicFramePr>
          <p:cNvPr id="4" name="Content Placeholder 3"/>
          <p:cNvGraphicFramePr>
            <a:graphicFrameLocks noGrp="1"/>
          </p:cNvGraphicFramePr>
          <p:nvPr>
            <p:ph sz="quarter" idx="1"/>
          </p:nvPr>
        </p:nvGraphicFramePr>
        <p:xfrm>
          <a:off x="76201" y="990600"/>
          <a:ext cx="9048751" cy="5910479"/>
        </p:xfrm>
        <a:graphic>
          <a:graphicData uri="http://schemas.openxmlformats.org/drawingml/2006/table">
            <a:tbl>
              <a:tblPr firstRow="1" bandRow="1">
                <a:tableStyleId>{5C22544A-7EE6-4342-B048-85BDC9FD1C3A}</a:tableStyleId>
              </a:tblPr>
              <a:tblGrid>
                <a:gridCol w="1856155"/>
                <a:gridCol w="1237436"/>
                <a:gridCol w="1469455"/>
                <a:gridCol w="4485705"/>
              </a:tblGrid>
              <a:tr h="625856">
                <a:tc>
                  <a:txBody>
                    <a:bodyPr/>
                    <a:lstStyle/>
                    <a:p>
                      <a:pPr algn="ctr"/>
                      <a:r>
                        <a:rPr lang="en-US" sz="1800" dirty="0" smtClean="0"/>
                        <a:t>Characteristic</a:t>
                      </a:r>
                      <a:endParaRPr lang="en-US" sz="1800" dirty="0"/>
                    </a:p>
                  </a:txBody>
                  <a:tcPr anchor="ctr"/>
                </a:tc>
                <a:tc>
                  <a:txBody>
                    <a:bodyPr/>
                    <a:lstStyle/>
                    <a:p>
                      <a:pPr algn="ctr"/>
                      <a:r>
                        <a:rPr lang="en-US" sz="1800" dirty="0" smtClean="0"/>
                        <a:t>Top Bar Hive</a:t>
                      </a:r>
                      <a:endParaRPr lang="en-US" sz="1800" dirty="0"/>
                    </a:p>
                  </a:txBody>
                  <a:tcPr anchor="ctr"/>
                </a:tc>
                <a:tc>
                  <a:txBody>
                    <a:bodyPr/>
                    <a:lstStyle/>
                    <a:p>
                      <a:pPr algn="ctr"/>
                      <a:r>
                        <a:rPr lang="en-US" sz="1800" dirty="0" err="1" smtClean="0"/>
                        <a:t>Langstroth</a:t>
                      </a:r>
                      <a:endParaRPr lang="en-US" sz="1800" dirty="0"/>
                    </a:p>
                  </a:txBody>
                  <a:tcPr anchor="ctr"/>
                </a:tc>
                <a:tc>
                  <a:txBody>
                    <a:bodyPr/>
                    <a:lstStyle/>
                    <a:p>
                      <a:pPr algn="ctr"/>
                      <a:r>
                        <a:rPr lang="en-US" sz="1800" dirty="0" smtClean="0"/>
                        <a:t>Notes</a:t>
                      </a:r>
                      <a:endParaRPr lang="en-US" sz="1800" dirty="0"/>
                    </a:p>
                  </a:txBody>
                  <a:tcPr anchor="ctr"/>
                </a:tc>
              </a:tr>
              <a:tr h="602386">
                <a:tc>
                  <a:txBody>
                    <a:bodyPr/>
                    <a:lstStyle/>
                    <a:p>
                      <a:r>
                        <a:rPr lang="en-US" sz="1700" dirty="0" smtClean="0"/>
                        <a:t>Easy on</a:t>
                      </a:r>
                      <a:r>
                        <a:rPr lang="en-US" sz="1700" baseline="0" dirty="0" smtClean="0"/>
                        <a:t> your back</a:t>
                      </a:r>
                      <a:endParaRPr lang="en-US" sz="1700" dirty="0"/>
                    </a:p>
                  </a:txBody>
                  <a:tcPr>
                    <a:solidFill>
                      <a:schemeClr val="accent3">
                        <a:lumMod val="20000"/>
                        <a:lumOff val="80000"/>
                      </a:schemeClr>
                    </a:solidFill>
                  </a:tcPr>
                </a:tc>
                <a:tc>
                  <a:txBody>
                    <a:bodyPr/>
                    <a:lstStyle/>
                    <a:p>
                      <a:pPr algn="ctr"/>
                      <a:r>
                        <a:rPr lang="en-US" sz="1700" dirty="0" smtClean="0">
                          <a:latin typeface="Wingdings 2" pitchFamily="18" charset="2"/>
                        </a:rPr>
                        <a:t>RRRR</a:t>
                      </a:r>
                      <a:endParaRPr lang="en-US" sz="1700" dirty="0">
                        <a:latin typeface="Wingdings 2" pitchFamily="18" charset="2"/>
                      </a:endParaRPr>
                    </a:p>
                  </a:txBody>
                  <a:tcPr>
                    <a:solidFill>
                      <a:schemeClr val="accent3">
                        <a:lumMod val="20000"/>
                        <a:lumOff val="80000"/>
                      </a:schemeClr>
                    </a:solidFill>
                  </a:tcPr>
                </a:tc>
                <a:tc>
                  <a:txBody>
                    <a:bodyPr/>
                    <a:lstStyle/>
                    <a:p>
                      <a:pPr algn="ctr"/>
                      <a:r>
                        <a:rPr lang="en-US" sz="1700" dirty="0" smtClean="0">
                          <a:latin typeface="Wingdings 2" pitchFamily="18" charset="2"/>
                        </a:rPr>
                        <a:t>R</a:t>
                      </a:r>
                      <a:endParaRPr lang="en-US" sz="1700" dirty="0">
                        <a:latin typeface="Wingdings 2" pitchFamily="18" charset="2"/>
                      </a:endParaRPr>
                    </a:p>
                  </a:txBody>
                  <a:tcPr>
                    <a:solidFill>
                      <a:schemeClr val="accent3">
                        <a:lumMod val="20000"/>
                        <a:lumOff val="80000"/>
                      </a:schemeClr>
                    </a:solidFill>
                  </a:tcPr>
                </a:tc>
                <a:tc>
                  <a:txBody>
                    <a:bodyPr/>
                    <a:lstStyle/>
                    <a:p>
                      <a:r>
                        <a:rPr lang="en-US" sz="1700" dirty="0" smtClean="0"/>
                        <a:t>Height of a TBH makes it easier to work with</a:t>
                      </a:r>
                      <a:endParaRPr lang="en-US" sz="1700" dirty="0"/>
                    </a:p>
                  </a:txBody>
                  <a:tcPr>
                    <a:solidFill>
                      <a:schemeClr val="accent3">
                        <a:lumMod val="20000"/>
                        <a:lumOff val="80000"/>
                      </a:schemeClr>
                    </a:solidFill>
                  </a:tcPr>
                </a:tc>
              </a:tr>
              <a:tr h="602386">
                <a:tc>
                  <a:txBody>
                    <a:bodyPr/>
                    <a:lstStyle/>
                    <a:p>
                      <a:r>
                        <a:rPr lang="en-US" sz="1700" dirty="0" smtClean="0"/>
                        <a:t>Hive Management</a:t>
                      </a:r>
                      <a:endParaRPr lang="en-US" sz="1700" dirty="0"/>
                    </a:p>
                  </a:txBody>
                  <a:tcPr/>
                </a:tc>
                <a:tc>
                  <a:txBody>
                    <a:bodyPr/>
                    <a:lstStyle/>
                    <a:p>
                      <a:pPr algn="ctr"/>
                      <a:r>
                        <a:rPr lang="en-US" sz="1700" dirty="0" smtClean="0">
                          <a:latin typeface="Wingdings 2" pitchFamily="18" charset="2"/>
                        </a:rPr>
                        <a:t>R</a:t>
                      </a:r>
                      <a:endParaRPr lang="en-US" sz="1700" dirty="0">
                        <a:latin typeface="Wingdings 2" pitchFamily="18" charset="2"/>
                      </a:endParaRPr>
                    </a:p>
                  </a:txBody>
                  <a:tcPr/>
                </a:tc>
                <a:tc>
                  <a:txBody>
                    <a:bodyPr/>
                    <a:lstStyle/>
                    <a:p>
                      <a:pPr algn="ctr"/>
                      <a:r>
                        <a:rPr lang="en-US" sz="1700" dirty="0" smtClean="0">
                          <a:latin typeface="Wingdings 2" pitchFamily="18" charset="2"/>
                        </a:rPr>
                        <a:t>RRRR</a:t>
                      </a:r>
                      <a:endParaRPr lang="en-US" sz="1700" dirty="0">
                        <a:latin typeface="Wingdings 2" pitchFamily="18" charset="2"/>
                      </a:endParaRPr>
                    </a:p>
                  </a:txBody>
                  <a:tcPr/>
                </a:tc>
                <a:tc>
                  <a:txBody>
                    <a:bodyPr/>
                    <a:lstStyle/>
                    <a:p>
                      <a:r>
                        <a:rPr lang="en-US" sz="1700" dirty="0" smtClean="0"/>
                        <a:t>Removable comb frames easier to manage </a:t>
                      </a:r>
                      <a:endParaRPr lang="en-US" sz="1700" dirty="0"/>
                    </a:p>
                  </a:txBody>
                  <a:tcPr/>
                </a:tc>
              </a:tr>
              <a:tr h="782320">
                <a:tc>
                  <a:txBody>
                    <a:bodyPr/>
                    <a:lstStyle/>
                    <a:p>
                      <a:r>
                        <a:rPr lang="en-US" sz="1700" dirty="0" smtClean="0"/>
                        <a:t>Ventilation</a:t>
                      </a:r>
                      <a:endParaRPr lang="en-US" sz="1700" dirty="0"/>
                    </a:p>
                  </a:txBody>
                  <a:tcPr>
                    <a:solidFill>
                      <a:schemeClr val="accent3">
                        <a:lumMod val="20000"/>
                        <a:lumOff val="80000"/>
                      </a:schemeClr>
                    </a:solidFill>
                  </a:tcPr>
                </a:tc>
                <a:tc>
                  <a:txBody>
                    <a:bodyPr/>
                    <a:lstStyle/>
                    <a:p>
                      <a:pPr algn="ctr"/>
                      <a:r>
                        <a:rPr lang="en-US" sz="1700" dirty="0" smtClean="0">
                          <a:latin typeface="Wingdings 2" pitchFamily="18" charset="2"/>
                        </a:rPr>
                        <a:t>RR</a:t>
                      </a:r>
                      <a:endParaRPr lang="en-US" sz="1700" dirty="0">
                        <a:latin typeface="Wingdings 2" pitchFamily="18" charset="2"/>
                      </a:endParaRPr>
                    </a:p>
                  </a:txBody>
                  <a:tcPr>
                    <a:solidFill>
                      <a:schemeClr val="accent3">
                        <a:lumMod val="20000"/>
                        <a:lumOff val="80000"/>
                      </a:schemeClr>
                    </a:solidFill>
                  </a:tcPr>
                </a:tc>
                <a:tc>
                  <a:txBody>
                    <a:bodyPr/>
                    <a:lstStyle/>
                    <a:p>
                      <a:pPr algn="ctr"/>
                      <a:r>
                        <a:rPr lang="en-US" sz="1700" dirty="0" smtClean="0">
                          <a:latin typeface="Wingdings 2" pitchFamily="18" charset="2"/>
                        </a:rPr>
                        <a:t>RRR</a:t>
                      </a:r>
                      <a:endParaRPr lang="en-US" sz="1700" dirty="0">
                        <a:latin typeface="Wingdings 2" pitchFamily="18" charset="2"/>
                      </a:endParaRPr>
                    </a:p>
                  </a:txBody>
                  <a:tcPr>
                    <a:solidFill>
                      <a:schemeClr val="accent3">
                        <a:lumMod val="20000"/>
                        <a:lumOff val="80000"/>
                      </a:schemeClr>
                    </a:solidFill>
                  </a:tcPr>
                </a:tc>
                <a:tc>
                  <a:txBody>
                    <a:bodyPr/>
                    <a:lstStyle/>
                    <a:p>
                      <a:r>
                        <a:rPr lang="en-US" sz="1700" dirty="0" smtClean="0"/>
                        <a:t>Lang hives have chimney effect to allow heat and moisture to escape</a:t>
                      </a:r>
                      <a:endParaRPr lang="en-US" sz="1700" dirty="0"/>
                    </a:p>
                  </a:txBody>
                  <a:tcPr>
                    <a:solidFill>
                      <a:schemeClr val="accent3">
                        <a:lumMod val="20000"/>
                        <a:lumOff val="80000"/>
                      </a:schemeClr>
                    </a:solidFill>
                  </a:tcPr>
                </a:tc>
              </a:tr>
              <a:tr h="602386">
                <a:tc>
                  <a:txBody>
                    <a:bodyPr/>
                    <a:lstStyle/>
                    <a:p>
                      <a:r>
                        <a:rPr lang="en-US" sz="1700" dirty="0" smtClean="0"/>
                        <a:t>Naturalness</a:t>
                      </a:r>
                      <a:r>
                        <a:rPr lang="en-US" sz="1700" baseline="0" dirty="0" smtClean="0"/>
                        <a:t> </a:t>
                      </a:r>
                      <a:r>
                        <a:rPr lang="en-US" sz="1700" dirty="0" smtClean="0"/>
                        <a:t>Factor</a:t>
                      </a:r>
                      <a:endParaRPr lang="en-US" sz="1700" dirty="0"/>
                    </a:p>
                  </a:txBody>
                  <a:tcPr/>
                </a:tc>
                <a:tc>
                  <a:txBody>
                    <a:bodyPr/>
                    <a:lstStyle/>
                    <a:p>
                      <a:pPr algn="ctr"/>
                      <a:r>
                        <a:rPr lang="en-US" sz="1700" dirty="0" smtClean="0">
                          <a:latin typeface="Wingdings 2" pitchFamily="18" charset="2"/>
                        </a:rPr>
                        <a:t>RRR</a:t>
                      </a:r>
                      <a:endParaRPr lang="en-US" sz="1700" dirty="0">
                        <a:latin typeface="Wingdings 2" pitchFamily="18" charset="2"/>
                      </a:endParaRPr>
                    </a:p>
                  </a:txBody>
                  <a:tcPr/>
                </a:tc>
                <a:tc>
                  <a:txBody>
                    <a:bodyPr/>
                    <a:lstStyle/>
                    <a:p>
                      <a:pPr algn="ctr"/>
                      <a:r>
                        <a:rPr lang="en-US" sz="1700" dirty="0" smtClean="0">
                          <a:latin typeface="Wingdings 2" pitchFamily="18" charset="2"/>
                        </a:rPr>
                        <a:t>RR</a:t>
                      </a:r>
                      <a:endParaRPr lang="en-US" sz="1700" dirty="0">
                        <a:latin typeface="Wingdings 2" pitchFamily="18" charset="2"/>
                      </a:endParaRPr>
                    </a:p>
                  </a:txBody>
                  <a:tcPr/>
                </a:tc>
                <a:tc>
                  <a:txBody>
                    <a:bodyPr/>
                    <a:lstStyle/>
                    <a:p>
                      <a:r>
                        <a:rPr lang="en-US" sz="1700" dirty="0" smtClean="0"/>
                        <a:t>Bees get to do their own thing when it comes to crafting honeycomb</a:t>
                      </a:r>
                      <a:endParaRPr lang="en-US" sz="1700" dirty="0"/>
                    </a:p>
                  </a:txBody>
                  <a:tcPr/>
                </a:tc>
              </a:tr>
              <a:tr h="422453">
                <a:tc>
                  <a:txBody>
                    <a:bodyPr/>
                    <a:lstStyle/>
                    <a:p>
                      <a:r>
                        <a:rPr lang="en-US" sz="1700" dirty="0" smtClean="0"/>
                        <a:t>Beauty Factor</a:t>
                      </a:r>
                      <a:endParaRPr lang="en-US" sz="1700" dirty="0"/>
                    </a:p>
                  </a:txBody>
                  <a:tcPr>
                    <a:solidFill>
                      <a:schemeClr val="accent3">
                        <a:lumMod val="20000"/>
                        <a:lumOff val="80000"/>
                      </a:schemeClr>
                    </a:solidFill>
                  </a:tcPr>
                </a:tc>
                <a:tc>
                  <a:txBody>
                    <a:bodyPr/>
                    <a:lstStyle/>
                    <a:p>
                      <a:pPr algn="ctr"/>
                      <a:r>
                        <a:rPr lang="en-US" sz="1700" dirty="0" smtClean="0">
                          <a:latin typeface="Wingdings 2" pitchFamily="18" charset="2"/>
                        </a:rPr>
                        <a:t>RRRR</a:t>
                      </a:r>
                      <a:endParaRPr lang="en-US" sz="1700" dirty="0">
                        <a:latin typeface="Wingdings 2" pitchFamily="18" charset="2"/>
                      </a:endParaRPr>
                    </a:p>
                  </a:txBody>
                  <a:tcPr>
                    <a:solidFill>
                      <a:schemeClr val="accent3">
                        <a:lumMod val="20000"/>
                        <a:lumOff val="80000"/>
                      </a:schemeClr>
                    </a:solidFill>
                  </a:tcPr>
                </a:tc>
                <a:tc>
                  <a:txBody>
                    <a:bodyPr/>
                    <a:lstStyle/>
                    <a:p>
                      <a:pPr algn="ctr"/>
                      <a:r>
                        <a:rPr lang="en-US" sz="1700" dirty="0" smtClean="0">
                          <a:latin typeface="Wingdings 2" pitchFamily="18" charset="2"/>
                        </a:rPr>
                        <a:t>RR</a:t>
                      </a:r>
                      <a:endParaRPr lang="en-US" sz="1700" dirty="0">
                        <a:latin typeface="Wingdings 2" pitchFamily="18" charset="2"/>
                      </a:endParaRPr>
                    </a:p>
                  </a:txBody>
                  <a:tcPr>
                    <a:solidFill>
                      <a:schemeClr val="accent3">
                        <a:lumMod val="20000"/>
                        <a:lumOff val="80000"/>
                      </a:schemeClr>
                    </a:solidFill>
                  </a:tcPr>
                </a:tc>
                <a:tc>
                  <a:txBody>
                    <a:bodyPr/>
                    <a:lstStyle/>
                    <a:p>
                      <a:r>
                        <a:rPr lang="en-US" sz="1700" dirty="0" smtClean="0"/>
                        <a:t>Especially if viewing windows</a:t>
                      </a:r>
                      <a:r>
                        <a:rPr lang="en-US" sz="1700" baseline="0" dirty="0" smtClean="0"/>
                        <a:t> are added</a:t>
                      </a:r>
                      <a:endParaRPr lang="en-US" sz="1700" dirty="0"/>
                    </a:p>
                  </a:txBody>
                  <a:tcPr>
                    <a:solidFill>
                      <a:schemeClr val="accent3">
                        <a:lumMod val="20000"/>
                        <a:lumOff val="80000"/>
                      </a:schemeClr>
                    </a:solidFill>
                  </a:tcPr>
                </a:tc>
              </a:tr>
              <a:tr h="422453">
                <a:tc>
                  <a:txBody>
                    <a:bodyPr/>
                    <a:lstStyle/>
                    <a:p>
                      <a:r>
                        <a:rPr lang="en-US" sz="1700" dirty="0" smtClean="0"/>
                        <a:t>Standardization</a:t>
                      </a:r>
                      <a:endParaRPr lang="en-US" sz="1700" dirty="0"/>
                    </a:p>
                  </a:txBody>
                  <a:tcPr/>
                </a:tc>
                <a:tc>
                  <a:txBody>
                    <a:bodyPr/>
                    <a:lstStyle/>
                    <a:p>
                      <a:pPr algn="ctr"/>
                      <a:r>
                        <a:rPr lang="en-US" sz="1700" dirty="0" smtClean="0">
                          <a:latin typeface="Wingdings 2" pitchFamily="18" charset="2"/>
                        </a:rPr>
                        <a:t>R</a:t>
                      </a:r>
                      <a:endParaRPr lang="en-US" sz="1700" dirty="0">
                        <a:latin typeface="Wingdings 2" pitchFamily="18" charset="2"/>
                      </a:endParaRPr>
                    </a:p>
                  </a:txBody>
                  <a:tcPr/>
                </a:tc>
                <a:tc>
                  <a:txBody>
                    <a:bodyPr/>
                    <a:lstStyle/>
                    <a:p>
                      <a:pPr algn="ctr"/>
                      <a:r>
                        <a:rPr lang="en-US" sz="1700" dirty="0" smtClean="0">
                          <a:latin typeface="Wingdings 2" pitchFamily="18" charset="2"/>
                        </a:rPr>
                        <a:t>RRRR</a:t>
                      </a:r>
                      <a:endParaRPr lang="en-US" sz="1700" dirty="0">
                        <a:latin typeface="Wingdings 2" pitchFamily="18" charset="2"/>
                      </a:endParaRPr>
                    </a:p>
                  </a:txBody>
                  <a:tcPr/>
                </a:tc>
                <a:tc>
                  <a:txBody>
                    <a:bodyPr/>
                    <a:lstStyle/>
                    <a:p>
                      <a:r>
                        <a:rPr lang="en-US" sz="1700" dirty="0" smtClean="0"/>
                        <a:t>Comb frames, supers interchangeable</a:t>
                      </a:r>
                      <a:endParaRPr lang="en-US" sz="1700" dirty="0"/>
                    </a:p>
                  </a:txBody>
                  <a:tcPr/>
                </a:tc>
              </a:tr>
              <a:tr h="422453">
                <a:tc>
                  <a:txBody>
                    <a:bodyPr/>
                    <a:lstStyle/>
                    <a:p>
                      <a:r>
                        <a:rPr lang="en-US" sz="1700" dirty="0" smtClean="0"/>
                        <a:t>Cost</a:t>
                      </a:r>
                      <a:endParaRPr lang="en-US" sz="1700" dirty="0"/>
                    </a:p>
                  </a:txBody>
                  <a:tcPr>
                    <a:solidFill>
                      <a:schemeClr val="accent3">
                        <a:lumMod val="20000"/>
                        <a:lumOff val="80000"/>
                      </a:schemeClr>
                    </a:solidFill>
                  </a:tcPr>
                </a:tc>
                <a:tc>
                  <a:txBody>
                    <a:bodyPr/>
                    <a:lstStyle/>
                    <a:p>
                      <a:pPr algn="ctr"/>
                      <a:r>
                        <a:rPr lang="en-US" sz="1700" dirty="0" smtClean="0">
                          <a:latin typeface="Wingdings 2" pitchFamily="18" charset="2"/>
                        </a:rPr>
                        <a:t>RRR</a:t>
                      </a:r>
                      <a:endParaRPr lang="en-US" sz="1700" dirty="0">
                        <a:latin typeface="Wingdings 2" pitchFamily="18" charset="2"/>
                      </a:endParaRPr>
                    </a:p>
                  </a:txBody>
                  <a:tcPr>
                    <a:solidFill>
                      <a:schemeClr val="accent3">
                        <a:lumMod val="20000"/>
                        <a:lumOff val="80000"/>
                      </a:schemeClr>
                    </a:solidFill>
                  </a:tcPr>
                </a:tc>
                <a:tc>
                  <a:txBody>
                    <a:bodyPr/>
                    <a:lstStyle/>
                    <a:p>
                      <a:pPr algn="ctr"/>
                      <a:r>
                        <a:rPr lang="en-US" sz="1700" dirty="0" smtClean="0">
                          <a:latin typeface="Wingdings 2" pitchFamily="18" charset="2"/>
                        </a:rPr>
                        <a:t>R</a:t>
                      </a:r>
                      <a:endParaRPr lang="en-US" sz="1700" dirty="0">
                        <a:latin typeface="Wingdings 2" pitchFamily="18" charset="2"/>
                      </a:endParaRPr>
                    </a:p>
                  </a:txBody>
                  <a:tcPr>
                    <a:solidFill>
                      <a:schemeClr val="accent3">
                        <a:lumMod val="20000"/>
                        <a:lumOff val="80000"/>
                      </a:schemeClr>
                    </a:solidFill>
                  </a:tcPr>
                </a:tc>
                <a:tc>
                  <a:txBody>
                    <a:bodyPr/>
                    <a:lstStyle/>
                    <a:p>
                      <a:r>
                        <a:rPr lang="en-US" sz="1700" dirty="0" smtClean="0"/>
                        <a:t>Easy to build your own</a:t>
                      </a:r>
                      <a:r>
                        <a:rPr lang="en-US" sz="1700" baseline="0" dirty="0" smtClean="0"/>
                        <a:t> top bar hive </a:t>
                      </a:r>
                      <a:endParaRPr lang="en-US" sz="1700" dirty="0"/>
                    </a:p>
                  </a:txBody>
                  <a:tcPr>
                    <a:solidFill>
                      <a:schemeClr val="accent3">
                        <a:lumMod val="20000"/>
                        <a:lumOff val="80000"/>
                      </a:schemeClr>
                    </a:solidFill>
                  </a:tcPr>
                </a:tc>
              </a:tr>
              <a:tr h="602386">
                <a:tc>
                  <a:txBody>
                    <a:bodyPr/>
                    <a:lstStyle/>
                    <a:p>
                      <a:r>
                        <a:rPr lang="en-US" sz="1700" dirty="0" smtClean="0"/>
                        <a:t>Harvesting Honey</a:t>
                      </a:r>
                      <a:endParaRPr lang="en-US" sz="1700" dirty="0"/>
                    </a:p>
                  </a:txBody>
                  <a:tcPr/>
                </a:tc>
                <a:tc>
                  <a:txBody>
                    <a:bodyPr/>
                    <a:lstStyle/>
                    <a:p>
                      <a:pPr algn="ctr"/>
                      <a:r>
                        <a:rPr lang="en-US" sz="1700" dirty="0" smtClean="0">
                          <a:latin typeface="Wingdings 2" pitchFamily="18" charset="2"/>
                        </a:rPr>
                        <a:t>RR</a:t>
                      </a:r>
                      <a:endParaRPr lang="en-US" sz="1700" dirty="0">
                        <a:latin typeface="Wingdings 2" pitchFamily="18" charset="2"/>
                      </a:endParaRPr>
                    </a:p>
                  </a:txBody>
                  <a:tcPr/>
                </a:tc>
                <a:tc>
                  <a:txBody>
                    <a:bodyPr/>
                    <a:lstStyle/>
                    <a:p>
                      <a:pPr algn="ctr"/>
                      <a:r>
                        <a:rPr lang="en-US" sz="1700" dirty="0" smtClean="0">
                          <a:latin typeface="Wingdings 2" pitchFamily="18" charset="2"/>
                        </a:rPr>
                        <a:t>RRR</a:t>
                      </a:r>
                      <a:endParaRPr lang="en-US" sz="1700" dirty="0">
                        <a:latin typeface="Wingdings 2" pitchFamily="18" charset="2"/>
                      </a:endParaRPr>
                    </a:p>
                  </a:txBody>
                  <a:tcPr/>
                </a:tc>
                <a:tc>
                  <a:txBody>
                    <a:bodyPr/>
                    <a:lstStyle/>
                    <a:p>
                      <a:r>
                        <a:rPr lang="en-US" sz="1700" dirty="0" smtClean="0"/>
                        <a:t>Frames allow use of extractor vice crushing comb to harvest honey</a:t>
                      </a:r>
                      <a:endParaRPr lang="en-US" sz="1700" dirty="0"/>
                    </a:p>
                  </a:txBody>
                  <a:tcPr/>
                </a:tc>
              </a:tr>
              <a:tr h="782320">
                <a:tc>
                  <a:txBody>
                    <a:bodyPr/>
                    <a:lstStyle/>
                    <a:p>
                      <a:r>
                        <a:rPr lang="en-US" sz="1700" dirty="0" smtClean="0"/>
                        <a:t>Moving Hives</a:t>
                      </a:r>
                      <a:endParaRPr lang="en-US" sz="1700" dirty="0"/>
                    </a:p>
                  </a:txBody>
                  <a:tcPr>
                    <a:solidFill>
                      <a:schemeClr val="accent3">
                        <a:lumMod val="20000"/>
                        <a:lumOff val="80000"/>
                      </a:schemeClr>
                    </a:solidFill>
                  </a:tcPr>
                </a:tc>
                <a:tc>
                  <a:txBody>
                    <a:bodyPr/>
                    <a:lstStyle/>
                    <a:p>
                      <a:pPr algn="ctr"/>
                      <a:r>
                        <a:rPr lang="en-US" sz="1700" dirty="0" smtClean="0">
                          <a:latin typeface="Wingdings 2" pitchFamily="18" charset="2"/>
                        </a:rPr>
                        <a:t>R</a:t>
                      </a:r>
                      <a:endParaRPr lang="en-US" sz="1700" dirty="0">
                        <a:latin typeface="Wingdings 2" pitchFamily="18" charset="2"/>
                      </a:endParaRPr>
                    </a:p>
                  </a:txBody>
                  <a:tcPr>
                    <a:solidFill>
                      <a:schemeClr val="accent3">
                        <a:lumMod val="20000"/>
                        <a:lumOff val="80000"/>
                      </a:schemeClr>
                    </a:solidFill>
                  </a:tcPr>
                </a:tc>
                <a:tc>
                  <a:txBody>
                    <a:bodyPr/>
                    <a:lstStyle/>
                    <a:p>
                      <a:pPr algn="ctr"/>
                      <a:r>
                        <a:rPr lang="en-US" sz="1700" dirty="0" smtClean="0">
                          <a:latin typeface="Wingdings 2" pitchFamily="18" charset="2"/>
                        </a:rPr>
                        <a:t>RRRR</a:t>
                      </a:r>
                      <a:endParaRPr lang="en-US" sz="1700" dirty="0">
                        <a:latin typeface="Wingdings 2" pitchFamily="18" charset="2"/>
                      </a:endParaRPr>
                    </a:p>
                  </a:txBody>
                  <a:tcPr>
                    <a:solidFill>
                      <a:schemeClr val="accent3">
                        <a:lumMod val="20000"/>
                        <a:lumOff val="80000"/>
                      </a:schemeClr>
                    </a:solidFill>
                  </a:tcPr>
                </a:tc>
                <a:tc>
                  <a:txBody>
                    <a:bodyPr/>
                    <a:lstStyle/>
                    <a:p>
                      <a:r>
                        <a:rPr lang="en-US" sz="1700" dirty="0" smtClean="0"/>
                        <a:t>Lang hives are easy to separate and</a:t>
                      </a:r>
                      <a:r>
                        <a:rPr lang="en-US" sz="1700" baseline="0" dirty="0" smtClean="0"/>
                        <a:t> move; also allow for combining hives</a:t>
                      </a:r>
                      <a:endParaRPr lang="en-US" sz="1700" dirty="0"/>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Wrap up</a:t>
            </a:r>
            <a:endParaRPr lang="en-US" dirty="0">
              <a:cs typeface="Times New Roman" pitchFamily="18" charset="0"/>
            </a:endParaRPr>
          </a:p>
        </p:txBody>
      </p:sp>
      <p:sp>
        <p:nvSpPr>
          <p:cNvPr id="8" name="Content Placeholder 2"/>
          <p:cNvSpPr>
            <a:spLocks noGrp="1"/>
          </p:cNvSpPr>
          <p:nvPr>
            <p:ph sz="quarter" idx="1"/>
          </p:nvPr>
        </p:nvSpPr>
        <p:spPr>
          <a:xfrm>
            <a:off x="457200" y="1066800"/>
            <a:ext cx="8229600" cy="5334000"/>
          </a:xfrm>
        </p:spPr>
        <p:txBody>
          <a:bodyPr>
            <a:normAutofit/>
          </a:bodyPr>
          <a:lstStyle/>
          <a:p>
            <a:r>
              <a:rPr lang="en-US" sz="2800" dirty="0" smtClean="0">
                <a:cs typeface="Times New Roman" pitchFamily="18" charset="0"/>
              </a:rPr>
              <a:t>Order your bees</a:t>
            </a:r>
          </a:p>
          <a:p>
            <a:r>
              <a:rPr lang="en-US" sz="2800" dirty="0" smtClean="0">
                <a:cs typeface="Times New Roman" pitchFamily="18" charset="0"/>
              </a:rPr>
              <a:t>Get and assemble your hive parts and equipment</a:t>
            </a:r>
          </a:p>
          <a:p>
            <a:r>
              <a:rPr lang="en-US" sz="2800" dirty="0" smtClean="0">
                <a:cs typeface="Times New Roman" pitchFamily="18" charset="0"/>
              </a:rPr>
              <a:t>Buy tools and protective equipment</a:t>
            </a:r>
          </a:p>
          <a:p>
            <a:r>
              <a:rPr lang="en-US" sz="2800" dirty="0" smtClean="0">
                <a:cs typeface="Times New Roman" pitchFamily="18" charset="0"/>
              </a:rPr>
              <a:t>Increase your knowledge – Register and attend Bee school</a:t>
            </a:r>
          </a:p>
          <a:p>
            <a:r>
              <a:rPr lang="en-US" sz="2800" dirty="0" smtClean="0">
                <a:cs typeface="Times New Roman" pitchFamily="18" charset="0"/>
              </a:rPr>
              <a:t>Set up your hives in good locations </a:t>
            </a:r>
          </a:p>
          <a:p>
            <a:r>
              <a:rPr lang="en-US" sz="2800" dirty="0" smtClean="0">
                <a:cs typeface="Times New Roman" pitchFamily="18" charset="0"/>
              </a:rPr>
              <a:t>Install your bees</a:t>
            </a:r>
          </a:p>
          <a:p>
            <a:r>
              <a:rPr lang="en-US" sz="2800" dirty="0" smtClean="0">
                <a:cs typeface="Times New Roman" pitchFamily="18" charset="0"/>
              </a:rPr>
              <a:t>Register your hives</a:t>
            </a:r>
          </a:p>
          <a:p>
            <a:r>
              <a:rPr lang="en-US" sz="2800" dirty="0" smtClean="0">
                <a:cs typeface="Times New Roman" pitchFamily="18" charset="0"/>
              </a:rPr>
              <a:t>Enjoy yourself and the world of beekeeping!</a:t>
            </a:r>
          </a:p>
          <a:p>
            <a:endParaRPr 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Questions</a:t>
            </a:r>
            <a:endParaRPr lang="en-US" dirty="0">
              <a:cs typeface="Times New Roman" pitchFamily="18" charset="0"/>
            </a:endParaRPr>
          </a:p>
        </p:txBody>
      </p:sp>
      <p:sp>
        <p:nvSpPr>
          <p:cNvPr id="8" name="Content Placeholder 2"/>
          <p:cNvSpPr>
            <a:spLocks noGrp="1"/>
          </p:cNvSpPr>
          <p:nvPr>
            <p:ph sz="quarter" idx="1"/>
          </p:nvPr>
        </p:nvSpPr>
        <p:spPr>
          <a:xfrm>
            <a:off x="457200" y="1066800"/>
            <a:ext cx="8229600" cy="5334000"/>
          </a:xfrm>
        </p:spPr>
        <p:txBody>
          <a:bodyPr>
            <a:normAutofit/>
          </a:bodyPr>
          <a:lstStyle/>
          <a:p>
            <a:endParaRPr lang="en-US" sz="2800" dirty="0" smtClean="0">
              <a:cs typeface="Times New Roman" pitchFamily="18" charset="0"/>
            </a:endParaRPr>
          </a:p>
          <a:p>
            <a:pPr algn="ctr"/>
            <a:endParaRPr lang="en-US" sz="2800" dirty="0" smtClean="0">
              <a:cs typeface="Times New Roman" pitchFamily="18" charset="0"/>
            </a:endParaRPr>
          </a:p>
          <a:p>
            <a:pPr>
              <a:buNone/>
            </a:pPr>
            <a:r>
              <a:rPr lang="en-US" sz="2800" dirty="0" smtClean="0">
                <a:cs typeface="Times New Roman" pitchFamily="18" charset="0"/>
              </a:rPr>
              <a:t>Brown County Beekeepers Association Website:</a:t>
            </a:r>
          </a:p>
          <a:p>
            <a:pPr lvl="1">
              <a:buNone/>
            </a:pPr>
            <a:r>
              <a:rPr lang="en-US" dirty="0" smtClean="0">
                <a:cs typeface="Times New Roman" pitchFamily="18" charset="0"/>
              </a:rPr>
              <a:t>http://www.browncountybeekeepersassociation.org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Bee Communication </a:t>
            </a:r>
          </a:p>
        </p:txBody>
      </p:sp>
      <p:sp>
        <p:nvSpPr>
          <p:cNvPr id="3" name="Content Placeholder 2"/>
          <p:cNvSpPr>
            <a:spLocks noGrp="1"/>
          </p:cNvSpPr>
          <p:nvPr>
            <p:ph sz="quarter" idx="1"/>
          </p:nvPr>
        </p:nvSpPr>
        <p:spPr>
          <a:xfrm>
            <a:off x="457200" y="1219200"/>
            <a:ext cx="5867400" cy="5334000"/>
          </a:xfrm>
        </p:spPr>
        <p:txBody>
          <a:bodyPr>
            <a:normAutofit lnSpcReduction="10000"/>
          </a:bodyPr>
          <a:lstStyle/>
          <a:p>
            <a:r>
              <a:rPr lang="en-US" sz="2800" dirty="0" smtClean="0">
                <a:cs typeface="Times New Roman" pitchFamily="18" charset="0"/>
              </a:rPr>
              <a:t>Pheromones</a:t>
            </a:r>
          </a:p>
          <a:p>
            <a:pPr lvl="1"/>
            <a:r>
              <a:rPr lang="en-US" dirty="0" smtClean="0">
                <a:cs typeface="Times New Roman" pitchFamily="18" charset="0"/>
              </a:rPr>
              <a:t>Queen’s scents</a:t>
            </a:r>
          </a:p>
          <a:p>
            <a:pPr lvl="1"/>
            <a:r>
              <a:rPr lang="en-US" dirty="0" smtClean="0">
                <a:cs typeface="Times New Roman" pitchFamily="18" charset="0"/>
              </a:rPr>
              <a:t>Alarm/Alert scents </a:t>
            </a:r>
          </a:p>
          <a:p>
            <a:r>
              <a:rPr lang="en-US" sz="2800" dirty="0" smtClean="0">
                <a:cs typeface="Times New Roman" pitchFamily="18" charset="0"/>
              </a:rPr>
              <a:t>Waggle Dance</a:t>
            </a:r>
          </a:p>
          <a:p>
            <a:pPr lvl="1"/>
            <a:r>
              <a:rPr lang="en-US" dirty="0" smtClean="0">
                <a:cs typeface="Times New Roman" pitchFamily="18" charset="0"/>
              </a:rPr>
              <a:t>Indicates direction and distance information of nectar/pollen source to other bees</a:t>
            </a:r>
          </a:p>
          <a:p>
            <a:pPr lvl="1"/>
            <a:r>
              <a:rPr lang="en-US" dirty="0" smtClean="0">
                <a:cs typeface="Times New Roman" pitchFamily="18" charset="0"/>
              </a:rPr>
              <a:t>For distances 150 </a:t>
            </a:r>
            <a:r>
              <a:rPr lang="en-US" dirty="0" err="1" smtClean="0">
                <a:cs typeface="Times New Roman" pitchFamily="18" charset="0"/>
              </a:rPr>
              <a:t>yds</a:t>
            </a:r>
            <a:r>
              <a:rPr lang="en-US" dirty="0" smtClean="0">
                <a:cs typeface="Times New Roman" pitchFamily="18" charset="0"/>
              </a:rPr>
              <a:t> to a couple miles away</a:t>
            </a:r>
          </a:p>
          <a:p>
            <a:r>
              <a:rPr lang="en-US" sz="2800" dirty="0" smtClean="0">
                <a:cs typeface="Times New Roman" pitchFamily="18" charset="0"/>
              </a:rPr>
              <a:t>Circle or Round Dance</a:t>
            </a:r>
          </a:p>
          <a:p>
            <a:pPr lvl="1"/>
            <a:r>
              <a:rPr lang="en-US" dirty="0" smtClean="0">
                <a:cs typeface="Times New Roman" pitchFamily="18" charset="0"/>
              </a:rPr>
              <a:t>Indicates direction and distance information of nectar/pollen sources that are generally closer (0~100 </a:t>
            </a:r>
            <a:r>
              <a:rPr lang="en-US" dirty="0" err="1" smtClean="0">
                <a:cs typeface="Times New Roman" pitchFamily="18" charset="0"/>
              </a:rPr>
              <a:t>yds</a:t>
            </a:r>
            <a:r>
              <a:rPr lang="en-US" dirty="0" smtClean="0">
                <a:cs typeface="Times New Roman" pitchFamily="18" charset="0"/>
              </a:rPr>
              <a:t>)</a:t>
            </a:r>
          </a:p>
        </p:txBody>
      </p:sp>
      <p:pic>
        <p:nvPicPr>
          <p:cNvPr id="30724" name="Picture 4"/>
          <p:cNvPicPr>
            <a:picLocks noChangeAspect="1" noChangeArrowheads="1"/>
          </p:cNvPicPr>
          <p:nvPr/>
        </p:nvPicPr>
        <p:blipFill>
          <a:blip r:embed="rId3" cstate="print"/>
          <a:srcRect/>
          <a:stretch>
            <a:fillRect/>
          </a:stretch>
        </p:blipFill>
        <p:spPr bwMode="auto">
          <a:xfrm>
            <a:off x="6781800" y="5257800"/>
            <a:ext cx="1255813" cy="1336056"/>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6096000" y="4038600"/>
            <a:ext cx="1506504" cy="1219200"/>
          </a:xfrm>
          <a:prstGeom prst="rect">
            <a:avLst/>
          </a:prstGeom>
          <a:noFill/>
          <a:ln w="9525">
            <a:noFill/>
            <a:miter lim="800000"/>
            <a:headEnd/>
            <a:tailEnd/>
          </a:ln>
        </p:spPr>
      </p:pic>
      <p:pic>
        <p:nvPicPr>
          <p:cNvPr id="30722" name="Picture 2"/>
          <p:cNvPicPr>
            <a:picLocks noChangeAspect="1" noChangeArrowheads="1"/>
          </p:cNvPicPr>
          <p:nvPr/>
        </p:nvPicPr>
        <p:blipFill>
          <a:blip r:embed="rId5" cstate="print"/>
          <a:srcRect/>
          <a:stretch>
            <a:fillRect/>
          </a:stretch>
        </p:blipFill>
        <p:spPr bwMode="auto">
          <a:xfrm>
            <a:off x="6172200" y="1371600"/>
            <a:ext cx="288354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Products of the Bee Hive</a:t>
            </a:r>
            <a:endParaRPr lang="en-US" dirty="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sz="3000" dirty="0" smtClean="0">
                <a:cs typeface="Times New Roman" pitchFamily="18" charset="0"/>
              </a:rPr>
              <a:t>Honey</a:t>
            </a:r>
          </a:p>
          <a:p>
            <a:pPr lvl="1"/>
            <a:r>
              <a:rPr lang="en-US" dirty="0" smtClean="0">
                <a:cs typeface="Times New Roman" pitchFamily="18" charset="0"/>
              </a:rPr>
              <a:t>All natural sweetener</a:t>
            </a:r>
          </a:p>
          <a:p>
            <a:r>
              <a:rPr lang="en-US" sz="3000" dirty="0" smtClean="0">
                <a:cs typeface="Times New Roman" pitchFamily="18" charset="0"/>
              </a:rPr>
              <a:t>Beeswax</a:t>
            </a:r>
            <a:r>
              <a:rPr lang="en-US" dirty="0" smtClean="0">
                <a:cs typeface="Times New Roman" pitchFamily="18" charset="0"/>
              </a:rPr>
              <a:t> </a:t>
            </a:r>
          </a:p>
          <a:p>
            <a:pPr lvl="1"/>
            <a:r>
              <a:rPr lang="en-US" dirty="0" smtClean="0">
                <a:cs typeface="Times New Roman" pitchFamily="18" charset="0"/>
              </a:rPr>
              <a:t>Used for furniture polish, cosmetics, creams, candles, etc</a:t>
            </a:r>
          </a:p>
          <a:p>
            <a:r>
              <a:rPr lang="en-US" sz="3000" dirty="0" err="1" smtClean="0">
                <a:cs typeface="Times New Roman" pitchFamily="18" charset="0"/>
              </a:rPr>
              <a:t>Propolis</a:t>
            </a:r>
            <a:endParaRPr lang="en-US" sz="3000" dirty="0" smtClean="0">
              <a:cs typeface="Times New Roman" pitchFamily="18" charset="0"/>
            </a:endParaRPr>
          </a:p>
          <a:p>
            <a:pPr lvl="1"/>
            <a:r>
              <a:rPr lang="en-US" dirty="0" smtClean="0">
                <a:cs typeface="Times New Roman" pitchFamily="18" charset="0"/>
              </a:rPr>
              <a:t>Used in medicine for its antibacterial and antifungal properties </a:t>
            </a:r>
          </a:p>
          <a:p>
            <a:r>
              <a:rPr lang="en-US" sz="3000" dirty="0" smtClean="0">
                <a:cs typeface="Times New Roman" pitchFamily="18" charset="0"/>
              </a:rPr>
              <a:t>Pollen</a:t>
            </a:r>
          </a:p>
          <a:p>
            <a:pPr lvl="1"/>
            <a:r>
              <a:rPr lang="en-US" dirty="0" smtClean="0">
                <a:cs typeface="Times New Roman" pitchFamily="18" charset="0"/>
              </a:rPr>
              <a:t> Used by herbalists as a treatment for a variety of medical conditions such as allergies</a:t>
            </a:r>
          </a:p>
          <a:p>
            <a:r>
              <a:rPr lang="en-US" sz="3000" dirty="0" smtClean="0">
                <a:cs typeface="Times New Roman" pitchFamily="18" charset="0"/>
              </a:rPr>
              <a:t>Royal Jelly</a:t>
            </a:r>
          </a:p>
          <a:p>
            <a:pPr lvl="1"/>
            <a:r>
              <a:rPr lang="en-US" dirty="0" smtClean="0">
                <a:cs typeface="Times New Roman" pitchFamily="18" charset="0"/>
              </a:rPr>
              <a:t>Collected and sold as a dietary supplement</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How Many Bees in the Hive?</a:t>
            </a:r>
            <a:endParaRPr lang="en-US" dirty="0">
              <a:cs typeface="Times New Roman" pitchFamily="18" charset="0"/>
            </a:endParaRPr>
          </a:p>
        </p:txBody>
      </p:sp>
      <p:sp>
        <p:nvSpPr>
          <p:cNvPr id="3" name="Content Placeholder 2"/>
          <p:cNvSpPr>
            <a:spLocks noGrp="1"/>
          </p:cNvSpPr>
          <p:nvPr>
            <p:ph sz="quarter" idx="1"/>
          </p:nvPr>
        </p:nvSpPr>
        <p:spPr/>
        <p:txBody>
          <a:bodyPr/>
          <a:lstStyle/>
          <a:p>
            <a:r>
              <a:rPr lang="en-US" sz="2800" dirty="0" smtClean="0">
                <a:cs typeface="Times New Roman" pitchFamily="18" charset="0"/>
              </a:rPr>
              <a:t>Spring</a:t>
            </a:r>
          </a:p>
          <a:p>
            <a:pPr lvl="1"/>
            <a:r>
              <a:rPr lang="en-US" dirty="0" smtClean="0">
                <a:cs typeface="Times New Roman" pitchFamily="18" charset="0"/>
              </a:rPr>
              <a:t>Population builds up for swarming and nectar flow</a:t>
            </a:r>
          </a:p>
          <a:p>
            <a:r>
              <a:rPr lang="en-US" sz="2800" dirty="0" smtClean="0">
                <a:cs typeface="Times New Roman" pitchFamily="18" charset="0"/>
              </a:rPr>
              <a:t>Summer</a:t>
            </a:r>
          </a:p>
          <a:p>
            <a:pPr lvl="1"/>
            <a:r>
              <a:rPr lang="en-US" dirty="0" smtClean="0">
                <a:cs typeface="Times New Roman" pitchFamily="18" charset="0"/>
              </a:rPr>
              <a:t>Population peaks    60,000 ~ 80,000</a:t>
            </a:r>
          </a:p>
          <a:p>
            <a:r>
              <a:rPr lang="en-US" sz="2800" dirty="0" smtClean="0">
                <a:cs typeface="Times New Roman" pitchFamily="18" charset="0"/>
              </a:rPr>
              <a:t>Fall</a:t>
            </a:r>
          </a:p>
          <a:p>
            <a:pPr lvl="1"/>
            <a:r>
              <a:rPr lang="en-US" dirty="0" smtClean="0">
                <a:cs typeface="Times New Roman" pitchFamily="18" charset="0"/>
              </a:rPr>
              <a:t>Population declines; Drones cast out</a:t>
            </a:r>
          </a:p>
          <a:p>
            <a:r>
              <a:rPr lang="en-US" sz="2800" dirty="0" smtClean="0">
                <a:cs typeface="Times New Roman" pitchFamily="18" charset="0"/>
              </a:rPr>
              <a:t>Winter</a:t>
            </a:r>
          </a:p>
          <a:p>
            <a:pPr lvl="1"/>
            <a:r>
              <a:rPr lang="en-US" dirty="0" smtClean="0">
                <a:cs typeface="Times New Roman" pitchFamily="18" charset="0"/>
              </a:rPr>
              <a:t>Population at lowest during year  10,000 ~ 15,000</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Bee Breeds and Qualities</a:t>
            </a:r>
            <a:endParaRPr lang="en-US" dirty="0">
              <a:cs typeface="Times New Roman" pitchFamily="18" charset="0"/>
            </a:endParaRPr>
          </a:p>
        </p:txBody>
      </p:sp>
      <p:sp>
        <p:nvSpPr>
          <p:cNvPr id="3" name="Content Placeholder 2"/>
          <p:cNvSpPr>
            <a:spLocks noGrp="1"/>
          </p:cNvSpPr>
          <p:nvPr>
            <p:ph sz="quarter" idx="1"/>
          </p:nvPr>
        </p:nvSpPr>
        <p:spPr>
          <a:xfrm>
            <a:off x="457200" y="1524001"/>
            <a:ext cx="3505200" cy="4190999"/>
          </a:xfrm>
        </p:spPr>
        <p:txBody>
          <a:bodyPr>
            <a:normAutofit/>
          </a:bodyPr>
          <a:lstStyle/>
          <a:p>
            <a:r>
              <a:rPr lang="en-US" sz="2800" dirty="0" smtClean="0">
                <a:cs typeface="Times New Roman" pitchFamily="18" charset="0"/>
              </a:rPr>
              <a:t>Types of Bees</a:t>
            </a:r>
          </a:p>
          <a:p>
            <a:pPr lvl="1"/>
            <a:r>
              <a:rPr lang="en-US" sz="2800" dirty="0" smtClean="0">
                <a:cs typeface="Times New Roman" pitchFamily="18" charset="0"/>
              </a:rPr>
              <a:t>Italians</a:t>
            </a:r>
          </a:p>
          <a:p>
            <a:pPr lvl="1"/>
            <a:r>
              <a:rPr lang="en-US" sz="2800" dirty="0" smtClean="0">
                <a:cs typeface="Times New Roman" pitchFamily="18" charset="0"/>
              </a:rPr>
              <a:t>Russians</a:t>
            </a:r>
          </a:p>
          <a:p>
            <a:pPr lvl="1"/>
            <a:r>
              <a:rPr lang="en-US" sz="2800" dirty="0" err="1" smtClean="0">
                <a:cs typeface="Times New Roman" pitchFamily="18" charset="0"/>
              </a:rPr>
              <a:t>Carniolans</a:t>
            </a:r>
            <a:endParaRPr lang="en-US" sz="2800" dirty="0" smtClean="0">
              <a:cs typeface="Times New Roman" pitchFamily="18" charset="0"/>
            </a:endParaRPr>
          </a:p>
          <a:p>
            <a:pPr lvl="1"/>
            <a:r>
              <a:rPr lang="en-US" sz="2800" dirty="0" smtClean="0">
                <a:cs typeface="Times New Roman" pitchFamily="18" charset="0"/>
              </a:rPr>
              <a:t>Caucasians</a:t>
            </a:r>
          </a:p>
          <a:p>
            <a:pPr lvl="1"/>
            <a:r>
              <a:rPr lang="en-US" sz="2800" dirty="0" err="1" smtClean="0">
                <a:cs typeface="Times New Roman" pitchFamily="18" charset="0"/>
              </a:rPr>
              <a:t>Buckfast</a:t>
            </a:r>
            <a:endParaRPr lang="en-US" sz="2800" dirty="0" smtClean="0">
              <a:cs typeface="Times New Roman" pitchFamily="18" charset="0"/>
            </a:endParaRPr>
          </a:p>
          <a:p>
            <a:pPr lvl="1"/>
            <a:r>
              <a:rPr lang="en-US" sz="2800" dirty="0" smtClean="0">
                <a:cs typeface="Times New Roman" pitchFamily="18" charset="0"/>
              </a:rPr>
              <a:t>Africanized</a:t>
            </a:r>
          </a:p>
          <a:p>
            <a:endParaRPr lang="en-US" dirty="0" smtClean="0">
              <a:cs typeface="Times New Roman" pitchFamily="18" charset="0"/>
            </a:endParaRPr>
          </a:p>
          <a:p>
            <a:endParaRPr lang="en-US" dirty="0">
              <a:cs typeface="Times New Roman" pitchFamily="18" charset="0"/>
            </a:endParaRPr>
          </a:p>
        </p:txBody>
      </p:sp>
      <p:sp>
        <p:nvSpPr>
          <p:cNvPr id="4" name="Content Placeholder 2"/>
          <p:cNvSpPr txBox="1">
            <a:spLocks/>
          </p:cNvSpPr>
          <p:nvPr/>
        </p:nvSpPr>
        <p:spPr>
          <a:xfrm>
            <a:off x="3657600" y="1524000"/>
            <a:ext cx="5257800" cy="3886200"/>
          </a:xfrm>
          <a:prstGeom prst="rect">
            <a:avLst/>
          </a:prstGeom>
        </p:spPr>
        <p:txBody>
          <a:bodyPr vert="horz" lIns="91440" tIns="45720" rIns="91440" bIns="45720" rtlCol="0">
            <a:normAutofit/>
          </a:bodyPr>
          <a:lstStyle/>
          <a:p>
            <a:pPr marL="274320" marR="0" lvl="0" indent="-274320" defTabSz="914400" fontAlgn="auto">
              <a:lnSpc>
                <a:spcPct val="100000"/>
              </a:lnSpc>
              <a:spcBef>
                <a:spcPts val="580"/>
              </a:spcBef>
              <a:spcAft>
                <a:spcPts val="0"/>
              </a:spcAft>
              <a:buClr>
                <a:schemeClr val="accent1"/>
              </a:buClr>
              <a:buSzPct val="85000"/>
              <a:buFont typeface="Wingdings 2"/>
              <a:buChar char=""/>
              <a:tabLst/>
              <a:defRPr/>
            </a:pPr>
            <a:r>
              <a:rPr lang="en-US" sz="2800" dirty="0" smtClean="0">
                <a:cs typeface="Times New Roman" pitchFamily="18" charset="0"/>
              </a:rPr>
              <a:t>Qualities of different Breeds:</a:t>
            </a:r>
          </a:p>
          <a:p>
            <a:pPr marL="548640" marR="0" lvl="1" indent="-228600" defTabSz="914400" fontAlgn="auto">
              <a:lnSpc>
                <a:spcPct val="100000"/>
              </a:lnSpc>
              <a:spcBef>
                <a:spcPts val="370"/>
              </a:spcBef>
              <a:spcAft>
                <a:spcPts val="0"/>
              </a:spcAft>
              <a:buClr>
                <a:schemeClr val="accent2"/>
              </a:buClr>
              <a:buSzPct val="85000"/>
              <a:buFont typeface="Wingdings 2"/>
              <a:buChar char=""/>
              <a:tabLst/>
              <a:defRPr/>
            </a:pPr>
            <a:r>
              <a:rPr lang="en-US" sz="2800" dirty="0" smtClean="0">
                <a:cs typeface="Times New Roman" pitchFamily="18" charset="0"/>
              </a:rPr>
              <a:t>Gentleness</a:t>
            </a:r>
          </a:p>
          <a:p>
            <a:pPr marL="548640" lvl="1" indent="-228600">
              <a:spcBef>
                <a:spcPts val="370"/>
              </a:spcBef>
              <a:buClr>
                <a:schemeClr val="accent2"/>
              </a:buClr>
              <a:buSzPct val="85000"/>
              <a:buFont typeface="Wingdings 2"/>
              <a:buChar char=""/>
              <a:defRPr/>
            </a:pPr>
            <a:r>
              <a:rPr lang="en-US" sz="2800" dirty="0" smtClean="0">
                <a:cs typeface="Times New Roman" pitchFamily="18" charset="0"/>
              </a:rPr>
              <a:t>Spring build-up</a:t>
            </a:r>
          </a:p>
          <a:p>
            <a:pPr marL="548640" lvl="1" indent="-228600">
              <a:spcBef>
                <a:spcPts val="370"/>
              </a:spcBef>
              <a:buClr>
                <a:schemeClr val="accent2"/>
              </a:buClr>
              <a:buSzPct val="85000"/>
              <a:buFont typeface="Wingdings 2"/>
              <a:buChar char=""/>
              <a:defRPr/>
            </a:pPr>
            <a:r>
              <a:rPr lang="en-US" sz="2800" dirty="0" smtClean="0">
                <a:cs typeface="Times New Roman" pitchFamily="18" charset="0"/>
              </a:rPr>
              <a:t>Over-wintering ability</a:t>
            </a:r>
          </a:p>
          <a:p>
            <a:pPr marL="548640" lvl="1" indent="-228600">
              <a:spcBef>
                <a:spcPts val="370"/>
              </a:spcBef>
              <a:buClr>
                <a:schemeClr val="accent2"/>
              </a:buClr>
              <a:buSzPct val="85000"/>
              <a:buFont typeface="Wingdings 2"/>
              <a:buChar char=""/>
              <a:defRPr/>
            </a:pPr>
            <a:r>
              <a:rPr lang="en-US" sz="2800" dirty="0" smtClean="0">
                <a:cs typeface="Times New Roman" pitchFamily="18" charset="0"/>
              </a:rPr>
              <a:t>Swarming</a:t>
            </a:r>
          </a:p>
          <a:p>
            <a:pPr marL="548640" lvl="1" indent="-228600">
              <a:spcBef>
                <a:spcPts val="370"/>
              </a:spcBef>
              <a:buClr>
                <a:schemeClr val="accent2"/>
              </a:buClr>
              <a:buSzPct val="85000"/>
              <a:buFont typeface="Wingdings 2"/>
              <a:buChar char=""/>
              <a:defRPr/>
            </a:pPr>
            <a:r>
              <a:rPr lang="en-US" sz="2800" dirty="0" err="1" smtClean="0">
                <a:cs typeface="Times New Roman" pitchFamily="18" charset="0"/>
              </a:rPr>
              <a:t>Propolis</a:t>
            </a:r>
            <a:endParaRPr lang="en-US" sz="2800" dirty="0" smtClean="0">
              <a:cs typeface="Times New Roman" pitchFamily="18" charset="0"/>
            </a:endParaRPr>
          </a:p>
          <a:p>
            <a:pPr marL="548640" lvl="1" indent="-228600">
              <a:spcBef>
                <a:spcPts val="370"/>
              </a:spcBef>
              <a:buClr>
                <a:schemeClr val="accent2"/>
              </a:buClr>
              <a:buSzPct val="85000"/>
              <a:buFont typeface="Wingdings 2"/>
              <a:buChar char=""/>
              <a:defRPr/>
            </a:pPr>
            <a:r>
              <a:rPr lang="en-US" sz="2800" dirty="0" smtClean="0">
                <a:cs typeface="Times New Roman" pitchFamily="18" charset="0"/>
              </a:rPr>
              <a:t>Disease resistance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Bee Characteristics</a:t>
            </a:r>
            <a:endParaRPr lang="en-US" dirty="0">
              <a:cs typeface="Times New Roman" pitchFamily="18" charset="0"/>
            </a:endParaRPr>
          </a:p>
        </p:txBody>
      </p:sp>
      <p:graphicFrame>
        <p:nvGraphicFramePr>
          <p:cNvPr id="11" name="Object 10"/>
          <p:cNvGraphicFramePr>
            <a:graphicFrameLocks noChangeAspect="1"/>
          </p:cNvGraphicFramePr>
          <p:nvPr/>
        </p:nvGraphicFramePr>
        <p:xfrm>
          <a:off x="1525588" y="1395413"/>
          <a:ext cx="6092825" cy="4068762"/>
        </p:xfrm>
        <a:graphic>
          <a:graphicData uri="http://schemas.openxmlformats.org/presentationml/2006/ole">
            <p:oleObj spid="_x0000_s71683" name="Document" r:id="rId3" imgW="6092517" imgH="4068566" progId="Word.Document.12">
              <p:embed/>
            </p:oleObj>
          </a:graphicData>
        </a:graphic>
      </p:graphicFrame>
      <p:graphicFrame>
        <p:nvGraphicFramePr>
          <p:cNvPr id="12" name="Object 11"/>
          <p:cNvGraphicFramePr>
            <a:graphicFrameLocks noChangeAspect="1"/>
          </p:cNvGraphicFramePr>
          <p:nvPr/>
        </p:nvGraphicFramePr>
        <p:xfrm>
          <a:off x="382588" y="1133475"/>
          <a:ext cx="8174037" cy="5486400"/>
        </p:xfrm>
        <a:graphic>
          <a:graphicData uri="http://schemas.openxmlformats.org/presentationml/2006/ole">
            <p:oleObj spid="_x0000_s71684" name="Document" r:id="rId4" imgW="9220856" imgH="6195938"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itchFamily="18" charset="0"/>
              </a:rPr>
              <a:t>History of Honey Gathering</a:t>
            </a:r>
            <a:endParaRPr lang="en-US" dirty="0">
              <a:cs typeface="Times New Roman" pitchFamily="18" charset="0"/>
            </a:endParaRPr>
          </a:p>
        </p:txBody>
      </p:sp>
      <p:sp>
        <p:nvSpPr>
          <p:cNvPr id="3" name="Content Placeholder 2"/>
          <p:cNvSpPr>
            <a:spLocks noGrp="1"/>
          </p:cNvSpPr>
          <p:nvPr>
            <p:ph sz="quarter" idx="1"/>
          </p:nvPr>
        </p:nvSpPr>
        <p:spPr>
          <a:xfrm>
            <a:off x="457200" y="1600200"/>
            <a:ext cx="5105400" cy="4876800"/>
          </a:xfrm>
        </p:spPr>
        <p:txBody>
          <a:bodyPr>
            <a:normAutofit/>
          </a:bodyPr>
          <a:lstStyle/>
          <a:p>
            <a:r>
              <a:rPr lang="en-US" sz="2800" dirty="0" smtClean="0">
                <a:cs typeface="Times New Roman" pitchFamily="18" charset="0"/>
              </a:rPr>
              <a:t>Cavemen – cave paintings; circa 10,000 BC</a:t>
            </a:r>
          </a:p>
          <a:p>
            <a:endParaRPr lang="en-US" sz="2800" dirty="0" smtClean="0">
              <a:cs typeface="Times New Roman" pitchFamily="18" charset="0"/>
            </a:endParaRPr>
          </a:p>
          <a:p>
            <a:r>
              <a:rPr lang="en-US" sz="2800" dirty="0" smtClean="0">
                <a:cs typeface="Times New Roman" pitchFamily="18" charset="0"/>
              </a:rPr>
              <a:t>Egyptians – paintings in tombs;  circa 2,000 BC</a:t>
            </a:r>
          </a:p>
          <a:p>
            <a:endParaRPr lang="en-US" sz="2800" dirty="0" smtClean="0">
              <a:cs typeface="Times New Roman" pitchFamily="18" charset="0"/>
            </a:endParaRPr>
          </a:p>
          <a:p>
            <a:r>
              <a:rPr lang="en-US" sz="2800" dirty="0" smtClean="0">
                <a:cs typeface="Times New Roman" pitchFamily="18" charset="0"/>
              </a:rPr>
              <a:t>Raising colonies in Hollow Trees, Clay Jars, and Woven </a:t>
            </a:r>
            <a:r>
              <a:rPr lang="en-US" sz="2800" dirty="0" err="1" smtClean="0">
                <a:cs typeface="Times New Roman" pitchFamily="18" charset="0"/>
              </a:rPr>
              <a:t>Skeps</a:t>
            </a:r>
            <a:endParaRPr lang="en-US" sz="2800" dirty="0" smtClean="0">
              <a:cs typeface="Times New Roman" pitchFamily="18" charset="0"/>
            </a:endParaRPr>
          </a:p>
        </p:txBody>
      </p:sp>
      <p:pic>
        <p:nvPicPr>
          <p:cNvPr id="5" name="Picture 1030" descr="Egyptian2"/>
          <p:cNvPicPr>
            <a:picLocks noChangeAspect="1" noChangeArrowheads="1"/>
          </p:cNvPicPr>
          <p:nvPr/>
        </p:nvPicPr>
        <p:blipFill>
          <a:blip r:embed="rId2" cstate="print"/>
          <a:srcRect/>
          <a:stretch>
            <a:fillRect/>
          </a:stretch>
        </p:blipFill>
        <p:spPr bwMode="auto">
          <a:xfrm>
            <a:off x="5334001" y="3048000"/>
            <a:ext cx="3810000" cy="1888764"/>
          </a:xfrm>
          <a:prstGeom prst="rect">
            <a:avLst/>
          </a:prstGeom>
          <a:noFill/>
        </p:spPr>
      </p:pic>
      <p:pic>
        <p:nvPicPr>
          <p:cNvPr id="6" name="Picture 2055" descr="Cave2"/>
          <p:cNvPicPr>
            <a:picLocks noChangeAspect="1" noChangeArrowheads="1"/>
          </p:cNvPicPr>
          <p:nvPr/>
        </p:nvPicPr>
        <p:blipFill>
          <a:blip r:embed="rId3" cstate="print"/>
          <a:srcRect/>
          <a:stretch>
            <a:fillRect/>
          </a:stretch>
        </p:blipFill>
        <p:spPr bwMode="auto">
          <a:xfrm>
            <a:off x="5486400" y="1295400"/>
            <a:ext cx="3657600" cy="1828800"/>
          </a:xfrm>
          <a:prstGeom prst="rect">
            <a:avLst/>
          </a:prstGeom>
          <a:noFill/>
        </p:spPr>
      </p:pic>
      <p:pic>
        <p:nvPicPr>
          <p:cNvPr id="7" name="Picture 6" descr="bee-skep.jpg"/>
          <p:cNvPicPr>
            <a:picLocks noChangeAspect="1"/>
          </p:cNvPicPr>
          <p:nvPr/>
        </p:nvPicPr>
        <p:blipFill>
          <a:blip r:embed="rId4" cstate="print"/>
          <a:stretch>
            <a:fillRect/>
          </a:stretch>
        </p:blipFill>
        <p:spPr>
          <a:xfrm>
            <a:off x="5470381" y="4586478"/>
            <a:ext cx="3673620" cy="227152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1839</TotalTime>
  <Words>2297</Words>
  <Application>Microsoft Office PowerPoint</Application>
  <PresentationFormat>On-screen Show (4:3)</PresentationFormat>
  <Paragraphs>385</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Equity</vt:lpstr>
      <vt:lpstr>Document</vt:lpstr>
      <vt:lpstr>Microsoft Office Word Document</vt:lpstr>
      <vt:lpstr>Acrobat Document</vt:lpstr>
      <vt:lpstr>Getting Started in Beekeeping </vt:lpstr>
      <vt:lpstr>Agenda </vt:lpstr>
      <vt:lpstr>Who are the Bees and their Duties</vt:lpstr>
      <vt:lpstr>Bee Communication </vt:lpstr>
      <vt:lpstr>Products of the Bee Hive</vt:lpstr>
      <vt:lpstr>How Many Bees in the Hive?</vt:lpstr>
      <vt:lpstr>Bee Breeds and Qualities</vt:lpstr>
      <vt:lpstr>Bee Characteristics</vt:lpstr>
      <vt:lpstr>History of Honey Gathering</vt:lpstr>
      <vt:lpstr>Beginning of Modern Beekeeping </vt:lpstr>
      <vt:lpstr>Langstroth Hive Components</vt:lpstr>
      <vt:lpstr>Beekeeping Equipment and Supplies</vt:lpstr>
      <vt:lpstr>Tools and Protective Equipment Required</vt:lpstr>
      <vt:lpstr>Bee Hive Parts List, Tools, Equipment, and Protective Gear</vt:lpstr>
      <vt:lpstr>Assembling Hive</vt:lpstr>
      <vt:lpstr>Hive Location and Registration</vt:lpstr>
      <vt:lpstr>Slide 17</vt:lpstr>
      <vt:lpstr>How you can get bees</vt:lpstr>
      <vt:lpstr>Where you can purchase bees</vt:lpstr>
      <vt:lpstr>Installing Bees from a Package</vt:lpstr>
      <vt:lpstr>Package Installation</vt:lpstr>
      <vt:lpstr>Other installation methods</vt:lpstr>
      <vt:lpstr>1st Year Goals</vt:lpstr>
      <vt:lpstr>Beekeeper’s Calendar / Seasonal Management</vt:lpstr>
      <vt:lpstr>Sample Checklist</vt:lpstr>
      <vt:lpstr>Beekeeping Education</vt:lpstr>
      <vt:lpstr>Bee Schools</vt:lpstr>
      <vt:lpstr>Alternative Beekeeping hives</vt:lpstr>
      <vt:lpstr>Alternatives (cont)</vt:lpstr>
      <vt:lpstr>Top Bar and Langstroth Hive Comparison </vt:lpstr>
      <vt:lpstr>Wrap up</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Beekeeping</dc:title>
  <dc:creator>Prate</dc:creator>
  <cp:lastModifiedBy>Prate</cp:lastModifiedBy>
  <cp:revision>44</cp:revision>
  <dcterms:created xsi:type="dcterms:W3CDTF">2015-09-08T01:15:18Z</dcterms:created>
  <dcterms:modified xsi:type="dcterms:W3CDTF">2017-01-03T14:24:35Z</dcterms:modified>
</cp:coreProperties>
</file>